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Archivo Black" charset="1" panose="020B0A03020202020B04"/>
      <p:regular r:id="rId28"/>
    </p:embeddedFont>
    <p:embeddedFont>
      <p:font typeface="Garet Bold" charset="1" panose="00000000000000000000"/>
      <p:regular r:id="rId29"/>
    </p:embeddedFont>
    <p:embeddedFont>
      <p:font typeface="Bree Serif" charset="1" panose="02000503040000020004"/>
      <p:regular r:id="rId30"/>
    </p:embeddedFont>
    <p:embeddedFont>
      <p:font typeface="Open Sans" charset="1" panose="020B0606030504020204"/>
      <p:regular r:id="rId31"/>
    </p:embeddedFont>
    <p:embeddedFont>
      <p:font typeface="Garet" charset="1" panose="00000000000000000000"/>
      <p:regular r:id="rId32"/>
    </p:embeddedFont>
    <p:embeddedFont>
      <p:font typeface="Canva Sans" charset="1" panose="020B0503030501040103"/>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3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2" Target="../media/image29.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 Id="rId9" Target="../media/image4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4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4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46.png" Type="http://schemas.openxmlformats.org/officeDocument/2006/relationships/image"/><Relationship Id="rId8" Target="../media/image47.png" Type="http://schemas.openxmlformats.org/officeDocument/2006/relationships/image"/><Relationship Id="rId9" Target="../media/image4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4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5379298" y="8311463"/>
            <a:ext cx="1880002" cy="946837"/>
          </a:xfrm>
          <a:custGeom>
            <a:avLst/>
            <a:gdLst/>
            <a:ahLst/>
            <a:cxnLst/>
            <a:rect r="r" b="b" t="t" l="l"/>
            <a:pathLst>
              <a:path h="946837" w="1880002">
                <a:moveTo>
                  <a:pt x="0" y="0"/>
                </a:moveTo>
                <a:lnTo>
                  <a:pt x="1880002" y="0"/>
                </a:lnTo>
                <a:lnTo>
                  <a:pt x="1880002" y="946837"/>
                </a:lnTo>
                <a:lnTo>
                  <a:pt x="0" y="9468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762539"/>
            <a:ext cx="1759744" cy="532323"/>
          </a:xfrm>
          <a:custGeom>
            <a:avLst/>
            <a:gdLst/>
            <a:ahLst/>
            <a:cxnLst/>
            <a:rect r="r" b="b" t="t" l="l"/>
            <a:pathLst>
              <a:path h="532323" w="1759744">
                <a:moveTo>
                  <a:pt x="0" y="0"/>
                </a:moveTo>
                <a:lnTo>
                  <a:pt x="1759744" y="0"/>
                </a:lnTo>
                <a:lnTo>
                  <a:pt x="1759744" y="532322"/>
                </a:lnTo>
                <a:lnTo>
                  <a:pt x="0" y="532322"/>
                </a:lnTo>
                <a:lnTo>
                  <a:pt x="0" y="0"/>
                </a:lnTo>
                <a:close/>
              </a:path>
            </a:pathLst>
          </a:custGeom>
          <a:blipFill>
            <a:blip r:embed="rId5"/>
            <a:stretch>
              <a:fillRect l="0" t="0" r="0" b="0"/>
            </a:stretch>
          </a:blipFill>
        </p:spPr>
      </p:sp>
      <p:sp>
        <p:nvSpPr>
          <p:cNvPr name="TextBox 5" id="5"/>
          <p:cNvSpPr txBox="true"/>
          <p:nvPr/>
        </p:nvSpPr>
        <p:spPr>
          <a:xfrm rot="0">
            <a:off x="245823" y="3183456"/>
            <a:ext cx="9373830" cy="370917"/>
          </a:xfrm>
          <a:prstGeom prst="rect">
            <a:avLst/>
          </a:prstGeom>
        </p:spPr>
        <p:txBody>
          <a:bodyPr anchor="t" rtlCol="false" tIns="0" lIns="0" bIns="0" rIns="0">
            <a:spAutoFit/>
          </a:bodyPr>
          <a:lstStyle/>
          <a:p>
            <a:pPr algn="r" marL="0" indent="0" lvl="0">
              <a:lnSpc>
                <a:spcPts val="2748"/>
              </a:lnSpc>
              <a:spcBef>
                <a:spcPct val="0"/>
              </a:spcBef>
            </a:pPr>
            <a:r>
              <a:rPr lang="en-US" sz="2748" spc="-217">
                <a:solidFill>
                  <a:srgbClr val="163151"/>
                </a:solidFill>
                <a:latin typeface="Archivo Black"/>
                <a:ea typeface="Archivo Black"/>
                <a:cs typeface="Archivo Black"/>
                <a:sym typeface="Archivo Black"/>
              </a:rPr>
              <a:t>Source: Titanic Datasets </a:t>
            </a:r>
          </a:p>
        </p:txBody>
      </p:sp>
      <p:sp>
        <p:nvSpPr>
          <p:cNvPr name="TextBox 6" id="6"/>
          <p:cNvSpPr txBox="true"/>
          <p:nvPr/>
        </p:nvSpPr>
        <p:spPr>
          <a:xfrm rot="0">
            <a:off x="1128168" y="8301938"/>
            <a:ext cx="3804569" cy="290195"/>
          </a:xfrm>
          <a:prstGeom prst="rect">
            <a:avLst/>
          </a:prstGeom>
        </p:spPr>
        <p:txBody>
          <a:bodyPr anchor="t" rtlCol="false" tIns="0" lIns="0" bIns="0" rIns="0">
            <a:spAutoFit/>
          </a:bodyPr>
          <a:lstStyle/>
          <a:p>
            <a:pPr algn="l" marL="0" indent="0" lvl="0">
              <a:lnSpc>
                <a:spcPts val="2469"/>
              </a:lnSpc>
              <a:spcBef>
                <a:spcPct val="0"/>
              </a:spcBef>
            </a:pPr>
            <a:r>
              <a:rPr lang="en-US" b="true" sz="1899">
                <a:solidFill>
                  <a:srgbClr val="163151"/>
                </a:solidFill>
                <a:latin typeface="Garet Bold"/>
                <a:ea typeface="Garet Bold"/>
                <a:cs typeface="Garet Bold"/>
                <a:sym typeface="Garet Bold"/>
              </a:rPr>
              <a:t>PRESENTED BY:</a:t>
            </a:r>
          </a:p>
        </p:txBody>
      </p:sp>
      <p:sp>
        <p:nvSpPr>
          <p:cNvPr name="TextBox 7" id="7"/>
          <p:cNvSpPr txBox="true"/>
          <p:nvPr/>
        </p:nvSpPr>
        <p:spPr>
          <a:xfrm rot="0">
            <a:off x="1128168" y="8968105"/>
            <a:ext cx="3804569" cy="290195"/>
          </a:xfrm>
          <a:prstGeom prst="rect">
            <a:avLst/>
          </a:prstGeom>
        </p:spPr>
        <p:txBody>
          <a:bodyPr anchor="t" rtlCol="false" tIns="0" lIns="0" bIns="0" rIns="0">
            <a:spAutoFit/>
          </a:bodyPr>
          <a:lstStyle/>
          <a:p>
            <a:pPr algn="l" marL="0" indent="0" lvl="0">
              <a:lnSpc>
                <a:spcPts val="2469"/>
              </a:lnSpc>
              <a:spcBef>
                <a:spcPct val="0"/>
              </a:spcBef>
            </a:pPr>
            <a:r>
              <a:rPr lang="en-US" b="true" sz="1899">
                <a:solidFill>
                  <a:srgbClr val="163151"/>
                </a:solidFill>
                <a:latin typeface="Garet Bold"/>
                <a:ea typeface="Garet Bold"/>
                <a:cs typeface="Garet Bold"/>
                <a:sym typeface="Garet Bold"/>
              </a:rPr>
              <a:t>Frilantika Kusuma Wardani</a:t>
            </a:r>
          </a:p>
        </p:txBody>
      </p:sp>
      <p:sp>
        <p:nvSpPr>
          <p:cNvPr name="TextBox 8" id="8"/>
          <p:cNvSpPr txBox="true"/>
          <p:nvPr/>
        </p:nvSpPr>
        <p:spPr>
          <a:xfrm rot="0">
            <a:off x="4131712" y="2133076"/>
            <a:ext cx="12864504" cy="1572771"/>
          </a:xfrm>
          <a:prstGeom prst="rect">
            <a:avLst/>
          </a:prstGeom>
        </p:spPr>
        <p:txBody>
          <a:bodyPr anchor="t" rtlCol="false" tIns="0" lIns="0" bIns="0" rIns="0">
            <a:spAutoFit/>
          </a:bodyPr>
          <a:lstStyle/>
          <a:p>
            <a:pPr algn="r" marL="0" indent="0" lvl="0">
              <a:lnSpc>
                <a:spcPts val="6199"/>
              </a:lnSpc>
            </a:pPr>
            <a:r>
              <a:rPr lang="en-US" sz="5486" spc="-252">
                <a:solidFill>
                  <a:srgbClr val="123F64"/>
                </a:solidFill>
                <a:latin typeface="Archivo Black"/>
                <a:ea typeface="Archivo Black"/>
                <a:cs typeface="Archivo Black"/>
                <a:sym typeface="Archivo Black"/>
              </a:rPr>
              <a:t>EXPLORATORY DATA ANALYSIS</a:t>
            </a:r>
          </a:p>
          <a:p>
            <a:pPr algn="r" marL="0" indent="0" lvl="0">
              <a:lnSpc>
                <a:spcPts val="6199"/>
              </a:lnSpc>
            </a:pPr>
            <a:r>
              <a:rPr lang="en-US" sz="5486" spc="-252" u="none">
                <a:solidFill>
                  <a:srgbClr val="123F64"/>
                </a:solidFill>
                <a:latin typeface="Archivo Black"/>
                <a:ea typeface="Archivo Black"/>
                <a:cs typeface="Archivo Black"/>
                <a:sym typeface="Archivo Black"/>
              </a:rPr>
              <a: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67601" y="1732359"/>
            <a:ext cx="7306672" cy="4266804"/>
          </a:xfrm>
          <a:custGeom>
            <a:avLst/>
            <a:gdLst/>
            <a:ahLst/>
            <a:cxnLst/>
            <a:rect r="r" b="b" t="t" l="l"/>
            <a:pathLst>
              <a:path h="4266804" w="7306672">
                <a:moveTo>
                  <a:pt x="0" y="0"/>
                </a:moveTo>
                <a:lnTo>
                  <a:pt x="7306672" y="0"/>
                </a:lnTo>
                <a:lnTo>
                  <a:pt x="7306672" y="4266803"/>
                </a:lnTo>
                <a:lnTo>
                  <a:pt x="0" y="4266803"/>
                </a:lnTo>
                <a:lnTo>
                  <a:pt x="0" y="0"/>
                </a:lnTo>
                <a:close/>
              </a:path>
            </a:pathLst>
          </a:custGeom>
          <a:blipFill>
            <a:blip r:embed="rId3"/>
            <a:stretch>
              <a:fillRect l="0" t="0" r="0" b="0"/>
            </a:stretch>
          </a:blipFill>
        </p:spPr>
      </p:sp>
      <p:sp>
        <p:nvSpPr>
          <p:cNvPr name="Freeform 4" id="4"/>
          <p:cNvSpPr/>
          <p:nvPr/>
        </p:nvSpPr>
        <p:spPr>
          <a:xfrm flipH="false" flipV="false" rot="0">
            <a:off x="9494169" y="1732359"/>
            <a:ext cx="4114521" cy="2808573"/>
          </a:xfrm>
          <a:custGeom>
            <a:avLst/>
            <a:gdLst/>
            <a:ahLst/>
            <a:cxnLst/>
            <a:rect r="r" b="b" t="t" l="l"/>
            <a:pathLst>
              <a:path h="2808573" w="4114521">
                <a:moveTo>
                  <a:pt x="0" y="0"/>
                </a:moveTo>
                <a:lnTo>
                  <a:pt x="4114521" y="0"/>
                </a:lnTo>
                <a:lnTo>
                  <a:pt x="4114521" y="2808573"/>
                </a:lnTo>
                <a:lnTo>
                  <a:pt x="0" y="2808573"/>
                </a:lnTo>
                <a:lnTo>
                  <a:pt x="0" y="0"/>
                </a:lnTo>
                <a:close/>
              </a:path>
            </a:pathLst>
          </a:custGeom>
          <a:blipFill>
            <a:blip r:embed="rId4"/>
            <a:stretch>
              <a:fillRect l="0" t="0" r="0" b="0"/>
            </a:stretch>
          </a:blipFill>
        </p:spPr>
      </p:sp>
      <p:sp>
        <p:nvSpPr>
          <p:cNvPr name="Freeform 5" id="5"/>
          <p:cNvSpPr/>
          <p:nvPr/>
        </p:nvSpPr>
        <p:spPr>
          <a:xfrm flipH="false" flipV="false" rot="0">
            <a:off x="9494169" y="4762428"/>
            <a:ext cx="5755399" cy="4365093"/>
          </a:xfrm>
          <a:custGeom>
            <a:avLst/>
            <a:gdLst/>
            <a:ahLst/>
            <a:cxnLst/>
            <a:rect r="r" b="b" t="t" l="l"/>
            <a:pathLst>
              <a:path h="4365093" w="5755399">
                <a:moveTo>
                  <a:pt x="0" y="0"/>
                </a:moveTo>
                <a:lnTo>
                  <a:pt x="5755399" y="0"/>
                </a:lnTo>
                <a:lnTo>
                  <a:pt x="5755399" y="4365093"/>
                </a:lnTo>
                <a:lnTo>
                  <a:pt x="0" y="4365093"/>
                </a:lnTo>
                <a:lnTo>
                  <a:pt x="0" y="0"/>
                </a:lnTo>
                <a:close/>
              </a:path>
            </a:pathLst>
          </a:custGeom>
          <a:blipFill>
            <a:blip r:embed="rId5"/>
            <a:stretch>
              <a:fillRect l="0" t="0" r="0" b="0"/>
            </a:stretch>
          </a:blipFill>
        </p:spPr>
      </p:sp>
      <p:sp>
        <p:nvSpPr>
          <p:cNvPr name="TextBox 6" id="6"/>
          <p:cNvSpPr txBox="true"/>
          <p:nvPr/>
        </p:nvSpPr>
        <p:spPr>
          <a:xfrm rot="0">
            <a:off x="1767601" y="1120166"/>
            <a:ext cx="7376399" cy="422275"/>
          </a:xfrm>
          <a:prstGeom prst="rect">
            <a:avLst/>
          </a:prstGeom>
        </p:spPr>
        <p:txBody>
          <a:bodyPr anchor="t" rtlCol="false" tIns="0" lIns="0" bIns="0" rIns="0">
            <a:spAutoFit/>
          </a:bodyPr>
          <a:lstStyle/>
          <a:p>
            <a:pPr algn="l">
              <a:lnSpc>
                <a:spcPts val="3499"/>
              </a:lnSpc>
            </a:pPr>
            <a:r>
              <a:rPr lang="en-US" sz="2499">
                <a:solidFill>
                  <a:srgbClr val="000000"/>
                </a:solidFill>
                <a:latin typeface="Garet"/>
                <a:ea typeface="Garet"/>
                <a:cs typeface="Garet"/>
                <a:sym typeface="Garet"/>
              </a:rPr>
              <a:t>Data Analysis Visualization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67601" y="1687997"/>
            <a:ext cx="11301259" cy="2175492"/>
          </a:xfrm>
          <a:custGeom>
            <a:avLst/>
            <a:gdLst/>
            <a:ahLst/>
            <a:cxnLst/>
            <a:rect r="r" b="b" t="t" l="l"/>
            <a:pathLst>
              <a:path h="2175492" w="11301259">
                <a:moveTo>
                  <a:pt x="0" y="0"/>
                </a:moveTo>
                <a:lnTo>
                  <a:pt x="11301259" y="0"/>
                </a:lnTo>
                <a:lnTo>
                  <a:pt x="11301259" y="2175492"/>
                </a:lnTo>
                <a:lnTo>
                  <a:pt x="0" y="2175492"/>
                </a:lnTo>
                <a:lnTo>
                  <a:pt x="0" y="0"/>
                </a:lnTo>
                <a:close/>
              </a:path>
            </a:pathLst>
          </a:custGeom>
          <a:blipFill>
            <a:blip r:embed="rId3"/>
            <a:stretch>
              <a:fillRect l="0" t="0" r="0" b="0"/>
            </a:stretch>
          </a:blipFill>
        </p:spPr>
      </p:sp>
      <p:sp>
        <p:nvSpPr>
          <p:cNvPr name="Freeform 4" id="4"/>
          <p:cNvSpPr/>
          <p:nvPr/>
        </p:nvSpPr>
        <p:spPr>
          <a:xfrm flipH="false" flipV="false" rot="0">
            <a:off x="11819898" y="4206389"/>
            <a:ext cx="5783591" cy="4935931"/>
          </a:xfrm>
          <a:custGeom>
            <a:avLst/>
            <a:gdLst/>
            <a:ahLst/>
            <a:cxnLst/>
            <a:rect r="r" b="b" t="t" l="l"/>
            <a:pathLst>
              <a:path h="4935931" w="5783591">
                <a:moveTo>
                  <a:pt x="0" y="0"/>
                </a:moveTo>
                <a:lnTo>
                  <a:pt x="5783592" y="0"/>
                </a:lnTo>
                <a:lnTo>
                  <a:pt x="5783592" y="4935932"/>
                </a:lnTo>
                <a:lnTo>
                  <a:pt x="0" y="4935932"/>
                </a:lnTo>
                <a:lnTo>
                  <a:pt x="0" y="0"/>
                </a:lnTo>
                <a:close/>
              </a:path>
            </a:pathLst>
          </a:custGeom>
          <a:blipFill>
            <a:blip r:embed="rId4"/>
            <a:stretch>
              <a:fillRect l="0" t="0" r="0" b="0"/>
            </a:stretch>
          </a:blipFill>
        </p:spPr>
      </p:sp>
      <p:sp>
        <p:nvSpPr>
          <p:cNvPr name="TextBox 5" id="5"/>
          <p:cNvSpPr txBox="true"/>
          <p:nvPr/>
        </p:nvSpPr>
        <p:spPr>
          <a:xfrm rot="0">
            <a:off x="1767601" y="5105400"/>
            <a:ext cx="9595831" cy="1749425"/>
          </a:xfrm>
          <a:prstGeom prst="rect">
            <a:avLst/>
          </a:prstGeom>
        </p:spPr>
        <p:txBody>
          <a:bodyPr anchor="t" rtlCol="false" tIns="0" lIns="0" bIns="0" rIns="0">
            <a:spAutoFit/>
          </a:bodyPr>
          <a:lstStyle/>
          <a:p>
            <a:pPr algn="just">
              <a:lnSpc>
                <a:spcPts val="2800"/>
              </a:lnSpc>
            </a:pPr>
            <a:r>
              <a:rPr lang="en-US" sz="2000">
                <a:solidFill>
                  <a:srgbClr val="000000"/>
                </a:solidFill>
                <a:latin typeface="Garet"/>
                <a:ea typeface="Garet"/>
                <a:cs typeface="Garet"/>
                <a:sym typeface="Garet"/>
              </a:rPr>
              <a:t>Observation:</a:t>
            </a:r>
          </a:p>
          <a:p>
            <a:pPr algn="just" marL="431801" indent="-215900" lvl="1">
              <a:lnSpc>
                <a:spcPts val="2800"/>
              </a:lnSpc>
              <a:buFont typeface="Arial"/>
              <a:buChar char="•"/>
            </a:pPr>
            <a:r>
              <a:rPr lang="en-US" sz="2000">
                <a:solidFill>
                  <a:srgbClr val="000000"/>
                </a:solidFill>
                <a:latin typeface="Garet"/>
                <a:ea typeface="Garet"/>
                <a:cs typeface="Garet"/>
                <a:sym typeface="Garet"/>
              </a:rPr>
              <a:t>Sex have 2 unique value, 'male' and 'female'</a:t>
            </a:r>
          </a:p>
          <a:p>
            <a:pPr algn="just" marL="431801" indent="-215900" lvl="1">
              <a:lnSpc>
                <a:spcPts val="2800"/>
              </a:lnSpc>
              <a:buFont typeface="Arial"/>
              <a:buChar char="•"/>
            </a:pPr>
            <a:r>
              <a:rPr lang="en-US" sz="2000">
                <a:solidFill>
                  <a:srgbClr val="000000"/>
                </a:solidFill>
                <a:latin typeface="Garet"/>
                <a:ea typeface="Garet"/>
                <a:cs typeface="Garet"/>
                <a:sym typeface="Garet"/>
              </a:rPr>
              <a:t>The most gender of the passenger in Titanic is male (288 rows) and the rest is female</a:t>
            </a:r>
          </a:p>
          <a:p>
            <a:pPr algn="just">
              <a:lnSpc>
                <a:spcPts val="2800"/>
              </a:lnSpc>
            </a:pPr>
          </a:p>
        </p:txBody>
      </p:sp>
      <p:sp>
        <p:nvSpPr>
          <p:cNvPr name="TextBox 6" id="6"/>
          <p:cNvSpPr txBox="true"/>
          <p:nvPr/>
        </p:nvSpPr>
        <p:spPr>
          <a:xfrm rot="0">
            <a:off x="1767601" y="1129691"/>
            <a:ext cx="7376399" cy="339725"/>
          </a:xfrm>
          <a:prstGeom prst="rect">
            <a:avLst/>
          </a:prstGeom>
        </p:spPr>
        <p:txBody>
          <a:bodyPr anchor="t" rtlCol="false" tIns="0" lIns="0" bIns="0" rIns="0">
            <a:spAutoFit/>
          </a:bodyPr>
          <a:lstStyle/>
          <a:p>
            <a:pPr algn="l">
              <a:lnSpc>
                <a:spcPts val="2800"/>
              </a:lnSpc>
            </a:pPr>
            <a:r>
              <a:rPr lang="en-US" sz="2000">
                <a:solidFill>
                  <a:srgbClr val="000000"/>
                </a:solidFill>
                <a:latin typeface="Garet"/>
                <a:ea typeface="Garet"/>
                <a:cs typeface="Garet"/>
                <a:sym typeface="Garet"/>
              </a:rPr>
              <a:t>Describe the methods on categorical data by charts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421985" y="9334500"/>
            <a:ext cx="18873133" cy="0"/>
          </a:xfrm>
          <a:prstGeom prst="line">
            <a:avLst/>
          </a:prstGeom>
          <a:ln cap="rnd" w="9525">
            <a:solidFill>
              <a:srgbClr val="000000"/>
            </a:solidFill>
            <a:prstDash val="solid"/>
            <a:headEnd type="none" len="sm" w="sm"/>
            <a:tailEnd type="none" len="sm" w="sm"/>
          </a:ln>
        </p:spPr>
      </p:sp>
      <p:sp>
        <p:nvSpPr>
          <p:cNvPr name="AutoShape 4" id="4"/>
          <p:cNvSpPr/>
          <p:nvPr/>
        </p:nvSpPr>
        <p:spPr>
          <a:xfrm rot="0">
            <a:off x="-585133" y="9334500"/>
            <a:ext cx="18873133" cy="0"/>
          </a:xfrm>
          <a:prstGeom prst="line">
            <a:avLst/>
          </a:prstGeom>
          <a:ln cap="rnd" w="9525">
            <a:solidFill>
              <a:srgbClr val="000000"/>
            </a:solidFill>
            <a:prstDash val="solid"/>
            <a:headEnd type="none" len="sm" w="sm"/>
            <a:tailEnd type="none" len="sm" w="sm"/>
          </a:ln>
        </p:spPr>
      </p:sp>
      <p:sp>
        <p:nvSpPr>
          <p:cNvPr name="Freeform 5" id="5"/>
          <p:cNvSpPr/>
          <p:nvPr/>
        </p:nvSpPr>
        <p:spPr>
          <a:xfrm flipH="false" flipV="false" rot="0">
            <a:off x="14519538" y="5404604"/>
            <a:ext cx="1672526" cy="702461"/>
          </a:xfrm>
          <a:custGeom>
            <a:avLst/>
            <a:gdLst/>
            <a:ahLst/>
            <a:cxnLst/>
            <a:rect r="r" b="b" t="t" l="l"/>
            <a:pathLst>
              <a:path h="702461" w="1672526">
                <a:moveTo>
                  <a:pt x="0" y="0"/>
                </a:moveTo>
                <a:lnTo>
                  <a:pt x="1672526" y="0"/>
                </a:lnTo>
                <a:lnTo>
                  <a:pt x="1672526" y="702461"/>
                </a:lnTo>
                <a:lnTo>
                  <a:pt x="0" y="7024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03239" y="3786898"/>
            <a:ext cx="5405737" cy="3380387"/>
          </a:xfrm>
          <a:custGeom>
            <a:avLst/>
            <a:gdLst/>
            <a:ahLst/>
            <a:cxnLst/>
            <a:rect r="r" b="b" t="t" l="l"/>
            <a:pathLst>
              <a:path h="3380387" w="5405737">
                <a:moveTo>
                  <a:pt x="0" y="0"/>
                </a:moveTo>
                <a:lnTo>
                  <a:pt x="5405737" y="0"/>
                </a:lnTo>
                <a:lnTo>
                  <a:pt x="5405737" y="3380387"/>
                </a:lnTo>
                <a:lnTo>
                  <a:pt x="0" y="3380387"/>
                </a:lnTo>
                <a:lnTo>
                  <a:pt x="0" y="0"/>
                </a:lnTo>
                <a:close/>
              </a:path>
            </a:pathLst>
          </a:custGeom>
          <a:blipFill>
            <a:blip r:embed="rId5"/>
            <a:stretch>
              <a:fillRect l="0" t="0" r="0" b="0"/>
            </a:stretch>
          </a:blipFill>
        </p:spPr>
      </p:sp>
      <p:sp>
        <p:nvSpPr>
          <p:cNvPr name="Freeform 7" id="7"/>
          <p:cNvSpPr/>
          <p:nvPr/>
        </p:nvSpPr>
        <p:spPr>
          <a:xfrm flipH="false" flipV="false" rot="0">
            <a:off x="9014582" y="4257623"/>
            <a:ext cx="7666080" cy="3698884"/>
          </a:xfrm>
          <a:custGeom>
            <a:avLst/>
            <a:gdLst/>
            <a:ahLst/>
            <a:cxnLst/>
            <a:rect r="r" b="b" t="t" l="l"/>
            <a:pathLst>
              <a:path h="3698884" w="7666080">
                <a:moveTo>
                  <a:pt x="0" y="0"/>
                </a:moveTo>
                <a:lnTo>
                  <a:pt x="7666080" y="0"/>
                </a:lnTo>
                <a:lnTo>
                  <a:pt x="7666080" y="3698883"/>
                </a:lnTo>
                <a:lnTo>
                  <a:pt x="0" y="3698883"/>
                </a:lnTo>
                <a:lnTo>
                  <a:pt x="0" y="0"/>
                </a:lnTo>
                <a:close/>
              </a:path>
            </a:pathLst>
          </a:custGeom>
          <a:blipFill>
            <a:blip r:embed="rId6"/>
            <a:stretch>
              <a:fillRect l="0" t="0" r="0" b="0"/>
            </a:stretch>
          </a:blipFill>
        </p:spPr>
      </p:sp>
      <p:sp>
        <p:nvSpPr>
          <p:cNvPr name="TextBox 8" id="8"/>
          <p:cNvSpPr txBox="true"/>
          <p:nvPr/>
        </p:nvSpPr>
        <p:spPr>
          <a:xfrm rot="0">
            <a:off x="1156906" y="2775801"/>
            <a:ext cx="8823356" cy="389255"/>
          </a:xfrm>
          <a:prstGeom prst="rect">
            <a:avLst/>
          </a:prstGeom>
        </p:spPr>
        <p:txBody>
          <a:bodyPr anchor="t" rtlCol="false" tIns="0" lIns="0" bIns="0" rIns="0">
            <a:spAutoFit/>
          </a:bodyPr>
          <a:lstStyle/>
          <a:p>
            <a:pPr algn="l" marL="496567" indent="-248284" lvl="1">
              <a:lnSpc>
                <a:spcPts val="3219"/>
              </a:lnSpc>
              <a:spcBef>
                <a:spcPct val="0"/>
              </a:spcBef>
              <a:buAutoNum type="arabicPeriod" startAt="1"/>
            </a:pPr>
            <a:r>
              <a:rPr lang="en-US" sz="2299">
                <a:solidFill>
                  <a:srgbClr val="FFFFFF"/>
                </a:solidFill>
                <a:latin typeface="Garet"/>
                <a:ea typeface="Garet"/>
                <a:cs typeface="Garet"/>
                <a:sym typeface="Garet"/>
              </a:rPr>
              <a:t>Duplicate Handling</a:t>
            </a:r>
          </a:p>
        </p:txBody>
      </p:sp>
      <p:sp>
        <p:nvSpPr>
          <p:cNvPr name="TextBox 9" id="9"/>
          <p:cNvSpPr txBox="true"/>
          <p:nvPr/>
        </p:nvSpPr>
        <p:spPr>
          <a:xfrm rot="0">
            <a:off x="-205571" y="3255861"/>
            <a:ext cx="8823356" cy="304800"/>
          </a:xfrm>
          <a:prstGeom prst="rect">
            <a:avLst/>
          </a:prstGeom>
        </p:spPr>
        <p:txBody>
          <a:bodyPr anchor="t" rtlCol="false" tIns="0" lIns="0" bIns="0" rIns="0">
            <a:spAutoFit/>
          </a:bodyPr>
          <a:lstStyle/>
          <a:p>
            <a:pPr algn="ctr" marL="0" indent="0" lvl="0">
              <a:lnSpc>
                <a:spcPts val="2400"/>
              </a:lnSpc>
              <a:spcBef>
                <a:spcPct val="0"/>
              </a:spcBef>
            </a:pPr>
            <a:r>
              <a:rPr lang="en-US" b="true" sz="2000">
                <a:solidFill>
                  <a:srgbClr val="FFFFFF"/>
                </a:solidFill>
                <a:latin typeface="Garet Bold"/>
                <a:ea typeface="Garet Bold"/>
                <a:cs typeface="Garet Bold"/>
                <a:sym typeface="Garet Bold"/>
              </a:rPr>
              <a:t>Track the duplicate values and show it</a:t>
            </a:r>
          </a:p>
        </p:txBody>
      </p:sp>
      <p:sp>
        <p:nvSpPr>
          <p:cNvPr name="TextBox 10" id="10"/>
          <p:cNvSpPr txBox="true"/>
          <p:nvPr/>
        </p:nvSpPr>
        <p:spPr>
          <a:xfrm rot="0">
            <a:off x="6050264" y="3711725"/>
            <a:ext cx="13015430" cy="304800"/>
          </a:xfrm>
          <a:prstGeom prst="rect">
            <a:avLst/>
          </a:prstGeom>
        </p:spPr>
        <p:txBody>
          <a:bodyPr anchor="t" rtlCol="false" tIns="0" lIns="0" bIns="0" rIns="0">
            <a:spAutoFit/>
          </a:bodyPr>
          <a:lstStyle/>
          <a:p>
            <a:pPr algn="ctr" marL="0" indent="0" lvl="0">
              <a:lnSpc>
                <a:spcPts val="2400"/>
              </a:lnSpc>
              <a:spcBef>
                <a:spcPct val="0"/>
              </a:spcBef>
            </a:pPr>
            <a:r>
              <a:rPr lang="en-US" b="true" sz="2000">
                <a:solidFill>
                  <a:srgbClr val="FFFFFF"/>
                </a:solidFill>
                <a:latin typeface="Garet Bold"/>
                <a:ea typeface="Garet Bold"/>
                <a:cs typeface="Garet Bold"/>
                <a:sym typeface="Garet Bold"/>
              </a:rPr>
              <a:t>Handling the duplicates and counts the percentages</a:t>
            </a:r>
          </a:p>
        </p:txBody>
      </p:sp>
      <p:sp>
        <p:nvSpPr>
          <p:cNvPr name="TextBox 11" id="11"/>
          <p:cNvSpPr txBox="true"/>
          <p:nvPr/>
        </p:nvSpPr>
        <p:spPr>
          <a:xfrm rot="0">
            <a:off x="13452302" y="6475512"/>
            <a:ext cx="3806998" cy="485775"/>
          </a:xfrm>
          <a:prstGeom prst="rect">
            <a:avLst/>
          </a:prstGeom>
        </p:spPr>
        <p:txBody>
          <a:bodyPr anchor="t" rtlCol="false" tIns="0" lIns="0" bIns="0" rIns="0">
            <a:spAutoFit/>
          </a:bodyPr>
          <a:lstStyle/>
          <a:p>
            <a:pPr algn="ctr" marL="0" indent="0" lvl="0">
              <a:lnSpc>
                <a:spcPts val="3840"/>
              </a:lnSpc>
              <a:spcBef>
                <a:spcPct val="0"/>
              </a:spcBef>
            </a:pPr>
            <a:r>
              <a:rPr lang="en-US" b="true" sz="3200">
                <a:solidFill>
                  <a:srgbClr val="FFFFFF"/>
                </a:solidFill>
                <a:latin typeface="Garet Bold"/>
                <a:ea typeface="Garet Bold"/>
                <a:cs typeface="Garet Bold"/>
                <a:sym typeface="Garet Bold"/>
              </a:rPr>
              <a:t>Goal # 1</a:t>
            </a:r>
          </a:p>
        </p:txBody>
      </p:sp>
      <p:sp>
        <p:nvSpPr>
          <p:cNvPr name="TextBox 12" id="12"/>
          <p:cNvSpPr txBox="true"/>
          <p:nvPr/>
        </p:nvSpPr>
        <p:spPr>
          <a:xfrm rot="0">
            <a:off x="12847622" y="7078855"/>
            <a:ext cx="5016359" cy="737235"/>
          </a:xfrm>
          <a:prstGeom prst="rect">
            <a:avLst/>
          </a:prstGeom>
        </p:spPr>
        <p:txBody>
          <a:bodyPr anchor="t" rtlCol="false" tIns="0" lIns="0" bIns="0" rIns="0">
            <a:spAutoFit/>
          </a:bodyPr>
          <a:lstStyle/>
          <a:p>
            <a:pPr algn="ctr" marL="0" indent="0" lvl="0">
              <a:lnSpc>
                <a:spcPts val="2939"/>
              </a:lnSpc>
              <a:spcBef>
                <a:spcPct val="0"/>
              </a:spcBef>
            </a:pPr>
            <a:r>
              <a:rPr lang="en-US" sz="2099" u="none">
                <a:solidFill>
                  <a:srgbClr val="FFFFFF"/>
                </a:solidFill>
                <a:latin typeface="Garet"/>
                <a:ea typeface="Garet"/>
                <a:cs typeface="Garet"/>
                <a:sym typeface="Garet"/>
              </a:rPr>
              <a:t>Elaborate on the first</a:t>
            </a:r>
          </a:p>
          <a:p>
            <a:pPr algn="ctr" marL="0" indent="0" lvl="0">
              <a:lnSpc>
                <a:spcPts val="2939"/>
              </a:lnSpc>
              <a:spcBef>
                <a:spcPct val="0"/>
              </a:spcBef>
            </a:pPr>
            <a:r>
              <a:rPr lang="en-US" sz="2099" u="none">
                <a:solidFill>
                  <a:srgbClr val="FFFFFF"/>
                </a:solidFill>
                <a:latin typeface="Garet"/>
                <a:ea typeface="Garet"/>
                <a:cs typeface="Garet"/>
                <a:sym typeface="Garet"/>
              </a:rPr>
              <a:t>goal here.</a:t>
            </a:r>
          </a:p>
        </p:txBody>
      </p:sp>
      <p:sp>
        <p:nvSpPr>
          <p:cNvPr name="TextBox 13" id="13"/>
          <p:cNvSpPr txBox="true"/>
          <p:nvPr/>
        </p:nvSpPr>
        <p:spPr>
          <a:xfrm rot="0">
            <a:off x="1028700" y="1124787"/>
            <a:ext cx="5683548" cy="527896"/>
          </a:xfrm>
          <a:prstGeom prst="rect">
            <a:avLst/>
          </a:prstGeom>
        </p:spPr>
        <p:txBody>
          <a:bodyPr anchor="t" rtlCol="false" tIns="0" lIns="0" bIns="0" rIns="0">
            <a:spAutoFit/>
          </a:bodyPr>
          <a:lstStyle/>
          <a:p>
            <a:pPr algn="l" marL="0" indent="0" lvl="0">
              <a:lnSpc>
                <a:spcPts val="3908"/>
              </a:lnSpc>
              <a:spcBef>
                <a:spcPct val="0"/>
              </a:spcBef>
            </a:pPr>
            <a:r>
              <a:rPr lang="en-US" sz="3908" spc="-308">
                <a:solidFill>
                  <a:srgbClr val="FFFFFF"/>
                </a:solidFill>
                <a:latin typeface="Canva Sans"/>
                <a:ea typeface="Canva Sans"/>
                <a:cs typeface="Canva Sans"/>
                <a:sym typeface="Canva Sans"/>
              </a:rPr>
              <a:t>Cleaning Data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1028700" y="3295774"/>
            <a:ext cx="13838306" cy="0"/>
          </a:xfrm>
          <a:prstGeom prst="line">
            <a:avLst/>
          </a:prstGeom>
          <a:ln cap="rnd" w="19050">
            <a:solidFill>
              <a:srgbClr val="000000"/>
            </a:solidFill>
            <a:prstDash val="solid"/>
            <a:headEnd type="none" len="sm" w="sm"/>
            <a:tailEnd type="none" len="sm" w="sm"/>
          </a:ln>
        </p:spPr>
      </p:sp>
      <p:sp>
        <p:nvSpPr>
          <p:cNvPr name="Freeform 4" id="4"/>
          <p:cNvSpPr/>
          <p:nvPr/>
        </p:nvSpPr>
        <p:spPr>
          <a:xfrm flipH="false" flipV="false" rot="5400000">
            <a:off x="15074698" y="2100101"/>
            <a:ext cx="1629446" cy="2396244"/>
          </a:xfrm>
          <a:custGeom>
            <a:avLst/>
            <a:gdLst/>
            <a:ahLst/>
            <a:cxnLst/>
            <a:rect r="r" b="b" t="t" l="l"/>
            <a:pathLst>
              <a:path h="2396244" w="1629446">
                <a:moveTo>
                  <a:pt x="0" y="0"/>
                </a:moveTo>
                <a:lnTo>
                  <a:pt x="1629446" y="0"/>
                </a:lnTo>
                <a:lnTo>
                  <a:pt x="1629446" y="2396244"/>
                </a:lnTo>
                <a:lnTo>
                  <a:pt x="0" y="23962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3105398"/>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005388" y="3105398"/>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8876615" y="3105398"/>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747842" y="3105398"/>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28700" y="4739742"/>
            <a:ext cx="4608150" cy="3382035"/>
          </a:xfrm>
          <a:custGeom>
            <a:avLst/>
            <a:gdLst/>
            <a:ahLst/>
            <a:cxnLst/>
            <a:rect r="r" b="b" t="t" l="l"/>
            <a:pathLst>
              <a:path h="3382035" w="4608150">
                <a:moveTo>
                  <a:pt x="0" y="0"/>
                </a:moveTo>
                <a:lnTo>
                  <a:pt x="4608150" y="0"/>
                </a:lnTo>
                <a:lnTo>
                  <a:pt x="4608150" y="3382035"/>
                </a:lnTo>
                <a:lnTo>
                  <a:pt x="0" y="3382035"/>
                </a:lnTo>
                <a:lnTo>
                  <a:pt x="0" y="0"/>
                </a:lnTo>
                <a:close/>
              </a:path>
            </a:pathLst>
          </a:custGeom>
          <a:blipFill>
            <a:blip r:embed="rId7"/>
            <a:stretch>
              <a:fillRect l="0" t="0" r="0" b="0"/>
            </a:stretch>
          </a:blipFill>
        </p:spPr>
      </p:sp>
      <p:grpSp>
        <p:nvGrpSpPr>
          <p:cNvPr name="Group 10" id="10"/>
          <p:cNvGrpSpPr/>
          <p:nvPr/>
        </p:nvGrpSpPr>
        <p:grpSpPr>
          <a:xfrm rot="0">
            <a:off x="1028700" y="1976082"/>
            <a:ext cx="4727115" cy="815442"/>
            <a:chOff x="0" y="0"/>
            <a:chExt cx="6302820" cy="1087256"/>
          </a:xfrm>
        </p:grpSpPr>
        <p:sp>
          <p:nvSpPr>
            <p:cNvPr name="TextBox 11" id="11"/>
            <p:cNvSpPr txBox="true"/>
            <p:nvPr/>
          </p:nvSpPr>
          <p:spPr>
            <a:xfrm rot="0">
              <a:off x="0" y="-28575"/>
              <a:ext cx="6302820" cy="532342"/>
            </a:xfrm>
            <a:prstGeom prst="rect">
              <a:avLst/>
            </a:prstGeom>
          </p:spPr>
          <p:txBody>
            <a:bodyPr anchor="t" rtlCol="false" tIns="0" lIns="0" bIns="0" rIns="0">
              <a:spAutoFit/>
            </a:bodyPr>
            <a:lstStyle/>
            <a:p>
              <a:pPr algn="l" marL="0" indent="0" lvl="0">
                <a:lnSpc>
                  <a:spcPts val="3249"/>
                </a:lnSpc>
                <a:spcBef>
                  <a:spcPct val="0"/>
                </a:spcBef>
              </a:pPr>
              <a:r>
                <a:rPr lang="en-US" b="true" sz="2499">
                  <a:solidFill>
                    <a:srgbClr val="FFFFFF"/>
                  </a:solidFill>
                  <a:latin typeface="Garet Bold"/>
                  <a:ea typeface="Garet Bold"/>
                  <a:cs typeface="Garet Bold"/>
                  <a:sym typeface="Garet Bold"/>
                </a:rPr>
                <a:t>2. Missing Value Handling</a:t>
              </a:r>
            </a:p>
          </p:txBody>
        </p:sp>
        <p:sp>
          <p:nvSpPr>
            <p:cNvPr name="TextBox 12" id="12"/>
            <p:cNvSpPr txBox="true"/>
            <p:nvPr/>
          </p:nvSpPr>
          <p:spPr>
            <a:xfrm rot="0">
              <a:off x="0" y="622859"/>
              <a:ext cx="6302820" cy="464397"/>
            </a:xfrm>
            <a:prstGeom prst="rect">
              <a:avLst/>
            </a:prstGeom>
          </p:spPr>
          <p:txBody>
            <a:bodyPr anchor="t" rtlCol="false" tIns="0" lIns="0" bIns="0" rIns="0">
              <a:spAutoFit/>
            </a:bodyPr>
            <a:lstStyle/>
            <a:p>
              <a:pPr algn="l" marL="0" indent="0" lvl="0">
                <a:lnSpc>
                  <a:spcPts val="2859"/>
                </a:lnSpc>
                <a:spcBef>
                  <a:spcPct val="0"/>
                </a:spcBef>
              </a:pPr>
            </a:p>
          </p:txBody>
        </p:sp>
      </p:grpSp>
      <p:sp>
        <p:nvSpPr>
          <p:cNvPr name="TextBox 13" id="13"/>
          <p:cNvSpPr txBox="true"/>
          <p:nvPr/>
        </p:nvSpPr>
        <p:spPr>
          <a:xfrm rot="0">
            <a:off x="491001" y="4084371"/>
            <a:ext cx="5683548" cy="3136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Garet"/>
                <a:ea typeface="Garet"/>
                <a:cs typeface="Garet"/>
                <a:sym typeface="Garet"/>
              </a:rPr>
              <a:t>Identifying the total of missing values</a:t>
            </a:r>
          </a:p>
        </p:txBody>
      </p:sp>
      <p:sp>
        <p:nvSpPr>
          <p:cNvPr name="TextBox 14" id="14"/>
          <p:cNvSpPr txBox="true"/>
          <p:nvPr/>
        </p:nvSpPr>
        <p:spPr>
          <a:xfrm rot="0">
            <a:off x="1028700" y="8388477"/>
            <a:ext cx="7176393" cy="1108710"/>
          </a:xfrm>
          <a:prstGeom prst="rect">
            <a:avLst/>
          </a:prstGeom>
        </p:spPr>
        <p:txBody>
          <a:bodyPr anchor="t" rtlCol="false" tIns="0" lIns="0" bIns="0" rIns="0">
            <a:spAutoFit/>
          </a:bodyPr>
          <a:lstStyle/>
          <a:p>
            <a:pPr algn="l">
              <a:lnSpc>
                <a:spcPts val="2939"/>
              </a:lnSpc>
            </a:pPr>
            <a:r>
              <a:rPr lang="en-US" sz="2099" b="true">
                <a:solidFill>
                  <a:srgbClr val="FFFFFF"/>
                </a:solidFill>
                <a:latin typeface="Garet Bold"/>
                <a:ea typeface="Garet Bold"/>
                <a:cs typeface="Garet Bold"/>
                <a:sym typeface="Garet Bold"/>
              </a:rPr>
              <a:t>Obs</a:t>
            </a:r>
            <a:r>
              <a:rPr lang="en-US" b="true" sz="2099">
                <a:solidFill>
                  <a:srgbClr val="FFFFFF"/>
                </a:solidFill>
                <a:latin typeface="Garet Bold"/>
                <a:ea typeface="Garet Bold"/>
                <a:cs typeface="Garet Bold"/>
                <a:sym typeface="Garet Bold"/>
              </a:rPr>
              <a:t>ervation:</a:t>
            </a:r>
          </a:p>
          <a:p>
            <a:pPr algn="l" marL="453388" indent="-226694" lvl="1">
              <a:lnSpc>
                <a:spcPts val="2939"/>
              </a:lnSpc>
              <a:buFont typeface="Arial"/>
              <a:buChar char="•"/>
            </a:pPr>
            <a:r>
              <a:rPr lang="en-US" b="true" sz="2099">
                <a:solidFill>
                  <a:srgbClr val="FFFFFF"/>
                </a:solidFill>
                <a:latin typeface="Garet Bold"/>
                <a:ea typeface="Garet Bold"/>
                <a:cs typeface="Garet Bold"/>
                <a:sym typeface="Garet Bold"/>
              </a:rPr>
              <a:t>Only AGE column has missing values</a:t>
            </a:r>
          </a:p>
          <a:p>
            <a:pPr algn="l" marL="453388" indent="-226694" lvl="1">
              <a:lnSpc>
                <a:spcPts val="2939"/>
              </a:lnSpc>
              <a:buFont typeface="Arial"/>
              <a:buChar char="•"/>
            </a:pPr>
            <a:r>
              <a:rPr lang="en-US" b="true" sz="2099">
                <a:solidFill>
                  <a:srgbClr val="FFFFFF"/>
                </a:solidFill>
                <a:latin typeface="Garet Bold"/>
                <a:ea typeface="Garet Bold"/>
                <a:cs typeface="Garet Bold"/>
                <a:sym typeface="Garet Bold"/>
              </a:rPr>
              <a:t>There has 49 missing data entries of AGE column</a:t>
            </a:r>
          </a:p>
        </p:txBody>
      </p:sp>
      <p:sp>
        <p:nvSpPr>
          <p:cNvPr name="AutoShape 15" id="15"/>
          <p:cNvSpPr/>
          <p:nvPr/>
        </p:nvSpPr>
        <p:spPr>
          <a:xfrm>
            <a:off x="-585133" y="10291762"/>
            <a:ext cx="18873133" cy="0"/>
          </a:xfrm>
          <a:prstGeom prst="line">
            <a:avLst/>
          </a:prstGeom>
          <a:ln cap="rnd" w="9525">
            <a:solidFill>
              <a:srgbClr val="000000"/>
            </a:solidFill>
            <a:prstDash val="solid"/>
            <a:headEnd type="none" len="sm" w="sm"/>
            <a:tailEnd type="none" len="sm" w="sm"/>
          </a:ln>
        </p:spPr>
      </p:sp>
      <p:sp>
        <p:nvSpPr>
          <p:cNvPr name="TextBox 16" id="16"/>
          <p:cNvSpPr txBox="true"/>
          <p:nvPr/>
        </p:nvSpPr>
        <p:spPr>
          <a:xfrm rot="0">
            <a:off x="5841748" y="5885269"/>
            <a:ext cx="10047673" cy="1035050"/>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Garet"/>
                <a:ea typeface="Garet"/>
                <a:cs typeface="Garet"/>
                <a:sym typeface="Garet"/>
              </a:rPr>
              <a:t>With Python isna() function, we can easily detect the presence of NULL or NA values i.e. missing values in the data set. It is a boolean function that looks for the missing values and returns TRUE where it detects a missing value.</a:t>
            </a:r>
          </a:p>
        </p:txBody>
      </p:sp>
      <p:sp>
        <p:nvSpPr>
          <p:cNvPr name="TextBox 17" id="17"/>
          <p:cNvSpPr txBox="true"/>
          <p:nvPr/>
        </p:nvSpPr>
        <p:spPr>
          <a:xfrm rot="0">
            <a:off x="1028700" y="1124787"/>
            <a:ext cx="5683548" cy="527896"/>
          </a:xfrm>
          <a:prstGeom prst="rect">
            <a:avLst/>
          </a:prstGeom>
        </p:spPr>
        <p:txBody>
          <a:bodyPr anchor="t" rtlCol="false" tIns="0" lIns="0" bIns="0" rIns="0">
            <a:spAutoFit/>
          </a:bodyPr>
          <a:lstStyle/>
          <a:p>
            <a:pPr algn="l" marL="0" indent="0" lvl="0">
              <a:lnSpc>
                <a:spcPts val="3908"/>
              </a:lnSpc>
              <a:spcBef>
                <a:spcPct val="0"/>
              </a:spcBef>
            </a:pPr>
            <a:r>
              <a:rPr lang="en-US" sz="3908" spc="-308">
                <a:solidFill>
                  <a:srgbClr val="FFFFFF"/>
                </a:solidFill>
                <a:latin typeface="Canva Sans"/>
                <a:ea typeface="Canva Sans"/>
                <a:cs typeface="Canva Sans"/>
                <a:sym typeface="Canva Sans"/>
              </a:rPr>
              <a:t>Cleaning Data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1028700" y="3295774"/>
            <a:ext cx="13838306" cy="0"/>
          </a:xfrm>
          <a:prstGeom prst="line">
            <a:avLst/>
          </a:prstGeom>
          <a:ln cap="rnd" w="19050">
            <a:solidFill>
              <a:srgbClr val="000000"/>
            </a:solidFill>
            <a:prstDash val="solid"/>
            <a:headEnd type="none" len="sm" w="sm"/>
            <a:tailEnd type="none" len="sm" w="sm"/>
          </a:ln>
        </p:spPr>
      </p:sp>
      <p:sp>
        <p:nvSpPr>
          <p:cNvPr name="Freeform 4" id="4"/>
          <p:cNvSpPr/>
          <p:nvPr/>
        </p:nvSpPr>
        <p:spPr>
          <a:xfrm flipH="false" flipV="false" rot="5400000">
            <a:off x="15074698" y="2100101"/>
            <a:ext cx="1629446" cy="2396244"/>
          </a:xfrm>
          <a:custGeom>
            <a:avLst/>
            <a:gdLst/>
            <a:ahLst/>
            <a:cxnLst/>
            <a:rect r="r" b="b" t="t" l="l"/>
            <a:pathLst>
              <a:path h="2396244" w="1629446">
                <a:moveTo>
                  <a:pt x="0" y="0"/>
                </a:moveTo>
                <a:lnTo>
                  <a:pt x="1629446" y="0"/>
                </a:lnTo>
                <a:lnTo>
                  <a:pt x="1629446" y="2396244"/>
                </a:lnTo>
                <a:lnTo>
                  <a:pt x="0" y="23962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3105398"/>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005388" y="3105398"/>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8876615" y="3105398"/>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747842" y="3105398"/>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9" id="9"/>
          <p:cNvSpPr/>
          <p:nvPr/>
        </p:nvSpPr>
        <p:spPr>
          <a:xfrm>
            <a:off x="-585133" y="10291762"/>
            <a:ext cx="18873133" cy="0"/>
          </a:xfrm>
          <a:prstGeom prst="line">
            <a:avLst/>
          </a:prstGeom>
          <a:ln cap="rnd" w="9525">
            <a:solidFill>
              <a:srgbClr val="000000"/>
            </a:solidFill>
            <a:prstDash val="solid"/>
            <a:headEnd type="none" len="sm" w="sm"/>
            <a:tailEnd type="none" len="sm" w="sm"/>
          </a:ln>
        </p:spPr>
      </p:sp>
      <p:sp>
        <p:nvSpPr>
          <p:cNvPr name="Freeform 10" id="10"/>
          <p:cNvSpPr/>
          <p:nvPr/>
        </p:nvSpPr>
        <p:spPr>
          <a:xfrm flipH="false" flipV="false" rot="0">
            <a:off x="1028700" y="4383531"/>
            <a:ext cx="5683548" cy="1828428"/>
          </a:xfrm>
          <a:custGeom>
            <a:avLst/>
            <a:gdLst/>
            <a:ahLst/>
            <a:cxnLst/>
            <a:rect r="r" b="b" t="t" l="l"/>
            <a:pathLst>
              <a:path h="1828428" w="5683548">
                <a:moveTo>
                  <a:pt x="0" y="0"/>
                </a:moveTo>
                <a:lnTo>
                  <a:pt x="5683548" y="0"/>
                </a:lnTo>
                <a:lnTo>
                  <a:pt x="5683548" y="1828429"/>
                </a:lnTo>
                <a:lnTo>
                  <a:pt x="0" y="1828429"/>
                </a:lnTo>
                <a:lnTo>
                  <a:pt x="0" y="0"/>
                </a:lnTo>
                <a:close/>
              </a:path>
            </a:pathLst>
          </a:custGeom>
          <a:blipFill>
            <a:blip r:embed="rId7"/>
            <a:stretch>
              <a:fillRect l="0" t="0" r="0" b="0"/>
            </a:stretch>
          </a:blipFill>
        </p:spPr>
      </p:sp>
      <p:sp>
        <p:nvSpPr>
          <p:cNvPr name="Freeform 11" id="11"/>
          <p:cNvSpPr/>
          <p:nvPr/>
        </p:nvSpPr>
        <p:spPr>
          <a:xfrm flipH="false" flipV="false" rot="0">
            <a:off x="1028700" y="6437386"/>
            <a:ext cx="2894595" cy="1654054"/>
          </a:xfrm>
          <a:custGeom>
            <a:avLst/>
            <a:gdLst/>
            <a:ahLst/>
            <a:cxnLst/>
            <a:rect r="r" b="b" t="t" l="l"/>
            <a:pathLst>
              <a:path h="1654054" w="2894595">
                <a:moveTo>
                  <a:pt x="0" y="0"/>
                </a:moveTo>
                <a:lnTo>
                  <a:pt x="2894595" y="0"/>
                </a:lnTo>
                <a:lnTo>
                  <a:pt x="2894595" y="1654054"/>
                </a:lnTo>
                <a:lnTo>
                  <a:pt x="0" y="1654054"/>
                </a:lnTo>
                <a:lnTo>
                  <a:pt x="0" y="0"/>
                </a:lnTo>
                <a:close/>
              </a:path>
            </a:pathLst>
          </a:custGeom>
          <a:blipFill>
            <a:blip r:embed="rId8"/>
            <a:stretch>
              <a:fillRect l="0" t="0" r="0" b="0"/>
            </a:stretch>
          </a:blipFill>
        </p:spPr>
      </p:sp>
      <p:sp>
        <p:nvSpPr>
          <p:cNvPr name="Freeform 12" id="12"/>
          <p:cNvSpPr/>
          <p:nvPr/>
        </p:nvSpPr>
        <p:spPr>
          <a:xfrm flipH="false" flipV="false" rot="0">
            <a:off x="4300831" y="6437386"/>
            <a:ext cx="2411417" cy="2356299"/>
          </a:xfrm>
          <a:custGeom>
            <a:avLst/>
            <a:gdLst/>
            <a:ahLst/>
            <a:cxnLst/>
            <a:rect r="r" b="b" t="t" l="l"/>
            <a:pathLst>
              <a:path h="2356299" w="2411417">
                <a:moveTo>
                  <a:pt x="0" y="0"/>
                </a:moveTo>
                <a:lnTo>
                  <a:pt x="2411417" y="0"/>
                </a:lnTo>
                <a:lnTo>
                  <a:pt x="2411417" y="2356299"/>
                </a:lnTo>
                <a:lnTo>
                  <a:pt x="0" y="2356299"/>
                </a:lnTo>
                <a:lnTo>
                  <a:pt x="0" y="0"/>
                </a:lnTo>
                <a:close/>
              </a:path>
            </a:pathLst>
          </a:custGeom>
          <a:blipFill>
            <a:blip r:embed="rId9"/>
            <a:stretch>
              <a:fillRect l="0" t="0" r="0" b="0"/>
            </a:stretch>
          </a:blipFill>
        </p:spPr>
      </p:sp>
      <p:sp>
        <p:nvSpPr>
          <p:cNvPr name="Freeform 13" id="13"/>
          <p:cNvSpPr/>
          <p:nvPr/>
        </p:nvSpPr>
        <p:spPr>
          <a:xfrm flipH="false" flipV="false" rot="0">
            <a:off x="7235721" y="4383531"/>
            <a:ext cx="2468346" cy="5051704"/>
          </a:xfrm>
          <a:custGeom>
            <a:avLst/>
            <a:gdLst/>
            <a:ahLst/>
            <a:cxnLst/>
            <a:rect r="r" b="b" t="t" l="l"/>
            <a:pathLst>
              <a:path h="5051704" w="2468346">
                <a:moveTo>
                  <a:pt x="0" y="0"/>
                </a:moveTo>
                <a:lnTo>
                  <a:pt x="2468346" y="0"/>
                </a:lnTo>
                <a:lnTo>
                  <a:pt x="2468346" y="5051704"/>
                </a:lnTo>
                <a:lnTo>
                  <a:pt x="0" y="5051704"/>
                </a:lnTo>
                <a:lnTo>
                  <a:pt x="0" y="0"/>
                </a:lnTo>
                <a:close/>
              </a:path>
            </a:pathLst>
          </a:custGeom>
          <a:blipFill>
            <a:blip r:embed="rId10"/>
            <a:stretch>
              <a:fillRect l="0" t="0" r="0" b="0"/>
            </a:stretch>
          </a:blipFill>
        </p:spPr>
      </p:sp>
      <p:grpSp>
        <p:nvGrpSpPr>
          <p:cNvPr name="Group 14" id="14"/>
          <p:cNvGrpSpPr/>
          <p:nvPr/>
        </p:nvGrpSpPr>
        <p:grpSpPr>
          <a:xfrm rot="0">
            <a:off x="1028700" y="1976082"/>
            <a:ext cx="4727115" cy="815442"/>
            <a:chOff x="0" y="0"/>
            <a:chExt cx="6302820" cy="1087256"/>
          </a:xfrm>
        </p:grpSpPr>
        <p:sp>
          <p:nvSpPr>
            <p:cNvPr name="TextBox 15" id="15"/>
            <p:cNvSpPr txBox="true"/>
            <p:nvPr/>
          </p:nvSpPr>
          <p:spPr>
            <a:xfrm rot="0">
              <a:off x="0" y="-28575"/>
              <a:ext cx="6302820" cy="532342"/>
            </a:xfrm>
            <a:prstGeom prst="rect">
              <a:avLst/>
            </a:prstGeom>
          </p:spPr>
          <p:txBody>
            <a:bodyPr anchor="t" rtlCol="false" tIns="0" lIns="0" bIns="0" rIns="0">
              <a:spAutoFit/>
            </a:bodyPr>
            <a:lstStyle/>
            <a:p>
              <a:pPr algn="l" marL="0" indent="0" lvl="0">
                <a:lnSpc>
                  <a:spcPts val="3249"/>
                </a:lnSpc>
                <a:spcBef>
                  <a:spcPct val="0"/>
                </a:spcBef>
              </a:pPr>
              <a:r>
                <a:rPr lang="en-US" b="true" sz="2499">
                  <a:solidFill>
                    <a:srgbClr val="FFFFFF"/>
                  </a:solidFill>
                  <a:latin typeface="Garet Bold"/>
                  <a:ea typeface="Garet Bold"/>
                  <a:cs typeface="Garet Bold"/>
                  <a:sym typeface="Garet Bold"/>
                </a:rPr>
                <a:t>2. Missing Value Handling</a:t>
              </a:r>
            </a:p>
          </p:txBody>
        </p:sp>
        <p:sp>
          <p:nvSpPr>
            <p:cNvPr name="TextBox 16" id="16"/>
            <p:cNvSpPr txBox="true"/>
            <p:nvPr/>
          </p:nvSpPr>
          <p:spPr>
            <a:xfrm rot="0">
              <a:off x="0" y="622859"/>
              <a:ext cx="6302820" cy="464397"/>
            </a:xfrm>
            <a:prstGeom prst="rect">
              <a:avLst/>
            </a:prstGeom>
          </p:spPr>
          <p:txBody>
            <a:bodyPr anchor="t" rtlCol="false" tIns="0" lIns="0" bIns="0" rIns="0">
              <a:spAutoFit/>
            </a:bodyPr>
            <a:lstStyle/>
            <a:p>
              <a:pPr algn="l" marL="0" indent="0" lvl="0">
                <a:lnSpc>
                  <a:spcPts val="2859"/>
                </a:lnSpc>
                <a:spcBef>
                  <a:spcPct val="0"/>
                </a:spcBef>
              </a:pPr>
            </a:p>
          </p:txBody>
        </p:sp>
      </p:grpSp>
      <p:sp>
        <p:nvSpPr>
          <p:cNvPr name="TextBox 17" id="17"/>
          <p:cNvSpPr txBox="true"/>
          <p:nvPr/>
        </p:nvSpPr>
        <p:spPr>
          <a:xfrm rot="0">
            <a:off x="527881" y="3928136"/>
            <a:ext cx="7612832" cy="3136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Garet"/>
                <a:ea typeface="Garet"/>
                <a:cs typeface="Garet"/>
                <a:sym typeface="Garet"/>
              </a:rPr>
              <a:t>Identifying the total of missing values by all columns </a:t>
            </a:r>
          </a:p>
        </p:txBody>
      </p:sp>
      <p:sp>
        <p:nvSpPr>
          <p:cNvPr name="TextBox 18" id="18"/>
          <p:cNvSpPr txBox="true"/>
          <p:nvPr/>
        </p:nvSpPr>
        <p:spPr>
          <a:xfrm rot="0">
            <a:off x="10797764" y="5116268"/>
            <a:ext cx="5869597" cy="2594610"/>
          </a:xfrm>
          <a:prstGeom prst="rect">
            <a:avLst/>
          </a:prstGeom>
        </p:spPr>
        <p:txBody>
          <a:bodyPr anchor="t" rtlCol="false" tIns="0" lIns="0" bIns="0" rIns="0">
            <a:spAutoFit/>
          </a:bodyPr>
          <a:lstStyle/>
          <a:p>
            <a:pPr algn="l" marL="453388" indent="-226694" lvl="1">
              <a:lnSpc>
                <a:spcPts val="2939"/>
              </a:lnSpc>
              <a:buFont typeface="Arial"/>
              <a:buChar char="•"/>
            </a:pPr>
            <a:r>
              <a:rPr lang="en-US" sz="2099">
                <a:solidFill>
                  <a:srgbClr val="FFFFFF"/>
                </a:solidFill>
                <a:latin typeface="Garet"/>
                <a:ea typeface="Garet"/>
                <a:cs typeface="Garet"/>
                <a:sym typeface="Garet"/>
              </a:rPr>
              <a:t>Observation:</a:t>
            </a:r>
          </a:p>
          <a:p>
            <a:pPr algn="l" marL="453388" indent="-226694" lvl="1">
              <a:lnSpc>
                <a:spcPts val="2939"/>
              </a:lnSpc>
              <a:buFont typeface="Arial"/>
              <a:buChar char="•"/>
            </a:pPr>
            <a:r>
              <a:rPr lang="en-US" sz="2099">
                <a:solidFill>
                  <a:srgbClr val="FFFFFF"/>
                </a:solidFill>
                <a:latin typeface="Garet"/>
                <a:ea typeface="Garet"/>
                <a:cs typeface="Garet"/>
                <a:sym typeface="Garet"/>
              </a:rPr>
              <a:t>There has </a:t>
            </a:r>
            <a:r>
              <a:rPr lang="en-US" b="true" sz="2099">
                <a:solidFill>
                  <a:srgbClr val="FFFFFF"/>
                </a:solidFill>
                <a:latin typeface="Garet Bold"/>
                <a:ea typeface="Garet Bold"/>
                <a:cs typeface="Garet Bold"/>
                <a:sym typeface="Garet Bold"/>
              </a:rPr>
              <a:t>269 survivors</a:t>
            </a:r>
            <a:r>
              <a:rPr lang="en-US" sz="2099">
                <a:solidFill>
                  <a:srgbClr val="FFFFFF"/>
                </a:solidFill>
                <a:latin typeface="Garet"/>
                <a:ea typeface="Garet"/>
                <a:cs typeface="Garet"/>
                <a:sym typeface="Garet"/>
              </a:rPr>
              <a:t> and the rest is </a:t>
            </a:r>
            <a:r>
              <a:rPr lang="en-US" b="true" sz="2099">
                <a:solidFill>
                  <a:srgbClr val="FFFFFF"/>
                </a:solidFill>
                <a:latin typeface="Garet Bold"/>
                <a:ea typeface="Garet Bold"/>
                <a:cs typeface="Garet Bold"/>
                <a:sym typeface="Garet Bold"/>
              </a:rPr>
              <a:t>dead (230)</a:t>
            </a:r>
          </a:p>
          <a:p>
            <a:pPr algn="l" marL="453388" indent="-226694" lvl="1">
              <a:lnSpc>
                <a:spcPts val="2939"/>
              </a:lnSpc>
              <a:buFont typeface="Arial"/>
              <a:buChar char="•"/>
            </a:pPr>
            <a:r>
              <a:rPr lang="en-US" sz="2099">
                <a:solidFill>
                  <a:srgbClr val="FFFFFF"/>
                </a:solidFill>
                <a:latin typeface="Garet"/>
                <a:ea typeface="Garet"/>
                <a:cs typeface="Garet"/>
                <a:sym typeface="Garet"/>
              </a:rPr>
              <a:t>The most gender of in Titanic is </a:t>
            </a:r>
            <a:r>
              <a:rPr lang="en-US" b="true" sz="2099">
                <a:solidFill>
                  <a:srgbClr val="FFFFFF"/>
                </a:solidFill>
                <a:latin typeface="Garet Bold"/>
                <a:ea typeface="Garet Bold"/>
                <a:cs typeface="Garet Bold"/>
                <a:sym typeface="Garet Bold"/>
              </a:rPr>
              <a:t>male (288)</a:t>
            </a:r>
            <a:r>
              <a:rPr lang="en-US" sz="2099">
                <a:solidFill>
                  <a:srgbClr val="FFFFFF"/>
                </a:solidFill>
                <a:latin typeface="Garet"/>
                <a:ea typeface="Garet"/>
                <a:cs typeface="Garet"/>
                <a:sym typeface="Garet"/>
              </a:rPr>
              <a:t> and the rest is</a:t>
            </a:r>
            <a:r>
              <a:rPr lang="en-US" b="true" sz="2099">
                <a:solidFill>
                  <a:srgbClr val="FFFFFF"/>
                </a:solidFill>
                <a:latin typeface="Garet Bold"/>
                <a:ea typeface="Garet Bold"/>
                <a:cs typeface="Garet Bold"/>
                <a:sym typeface="Garet Bold"/>
              </a:rPr>
              <a:t> female (211)</a:t>
            </a:r>
          </a:p>
          <a:p>
            <a:pPr algn="l" marL="453388" indent="-226694" lvl="1">
              <a:lnSpc>
                <a:spcPts val="2939"/>
              </a:lnSpc>
              <a:buFont typeface="Arial"/>
              <a:buChar char="•"/>
            </a:pPr>
            <a:r>
              <a:rPr lang="en-US" sz="2099">
                <a:solidFill>
                  <a:srgbClr val="FFFFFF"/>
                </a:solidFill>
                <a:latin typeface="Garet"/>
                <a:ea typeface="Garet"/>
                <a:cs typeface="Garet"/>
                <a:sym typeface="Garet"/>
              </a:rPr>
              <a:t>The </a:t>
            </a:r>
            <a:r>
              <a:rPr lang="en-US" b="true" sz="2099">
                <a:solidFill>
                  <a:srgbClr val="FFFFFF"/>
                </a:solidFill>
                <a:latin typeface="Garet Bold"/>
                <a:ea typeface="Garet Bold"/>
                <a:cs typeface="Garet Bold"/>
                <a:sym typeface="Garet Bold"/>
              </a:rPr>
              <a:t>most </a:t>
            </a:r>
            <a:r>
              <a:rPr lang="en-US" sz="2099">
                <a:solidFill>
                  <a:srgbClr val="FFFFFF"/>
                </a:solidFill>
                <a:latin typeface="Garet"/>
                <a:ea typeface="Garet"/>
                <a:cs typeface="Garet"/>
                <a:sym typeface="Garet"/>
              </a:rPr>
              <a:t>of the Titanic's passengers AGE in range at </a:t>
            </a:r>
            <a:r>
              <a:rPr lang="en-US" b="true" sz="2099">
                <a:solidFill>
                  <a:srgbClr val="FFFFFF"/>
                </a:solidFill>
                <a:latin typeface="Garet Bold"/>
                <a:ea typeface="Garet Bold"/>
                <a:cs typeface="Garet Bold"/>
                <a:sym typeface="Garet Bold"/>
              </a:rPr>
              <a:t>24-30 years old</a:t>
            </a:r>
          </a:p>
        </p:txBody>
      </p:sp>
      <p:sp>
        <p:nvSpPr>
          <p:cNvPr name="TextBox 19" id="19"/>
          <p:cNvSpPr txBox="true"/>
          <p:nvPr/>
        </p:nvSpPr>
        <p:spPr>
          <a:xfrm rot="0">
            <a:off x="1028700" y="1124787"/>
            <a:ext cx="5683548" cy="527896"/>
          </a:xfrm>
          <a:prstGeom prst="rect">
            <a:avLst/>
          </a:prstGeom>
        </p:spPr>
        <p:txBody>
          <a:bodyPr anchor="t" rtlCol="false" tIns="0" lIns="0" bIns="0" rIns="0">
            <a:spAutoFit/>
          </a:bodyPr>
          <a:lstStyle/>
          <a:p>
            <a:pPr algn="l" marL="0" indent="0" lvl="0">
              <a:lnSpc>
                <a:spcPts val="3908"/>
              </a:lnSpc>
              <a:spcBef>
                <a:spcPct val="0"/>
              </a:spcBef>
            </a:pPr>
            <a:r>
              <a:rPr lang="en-US" sz="3908" spc="-308">
                <a:solidFill>
                  <a:srgbClr val="FFFFFF"/>
                </a:solidFill>
                <a:latin typeface="Canva Sans"/>
                <a:ea typeface="Canva Sans"/>
                <a:cs typeface="Canva Sans"/>
                <a:sym typeface="Canva Sans"/>
              </a:rPr>
              <a:t>Cleaning Data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1028700" y="3286249"/>
            <a:ext cx="13838306" cy="0"/>
          </a:xfrm>
          <a:prstGeom prst="line">
            <a:avLst/>
          </a:prstGeom>
          <a:ln cap="rnd" w="19050">
            <a:solidFill>
              <a:srgbClr val="000000"/>
            </a:solidFill>
            <a:prstDash val="solid"/>
            <a:headEnd type="none" len="sm" w="sm"/>
            <a:tailEnd type="none" len="sm" w="sm"/>
          </a:ln>
        </p:spPr>
      </p:sp>
      <p:sp>
        <p:nvSpPr>
          <p:cNvPr name="Freeform 4" id="4"/>
          <p:cNvSpPr/>
          <p:nvPr/>
        </p:nvSpPr>
        <p:spPr>
          <a:xfrm flipH="false" flipV="false" rot="5400000">
            <a:off x="15074698" y="2090576"/>
            <a:ext cx="1629446" cy="2396244"/>
          </a:xfrm>
          <a:custGeom>
            <a:avLst/>
            <a:gdLst/>
            <a:ahLst/>
            <a:cxnLst/>
            <a:rect r="r" b="b" t="t" l="l"/>
            <a:pathLst>
              <a:path h="2396244" w="1629446">
                <a:moveTo>
                  <a:pt x="0" y="0"/>
                </a:moveTo>
                <a:lnTo>
                  <a:pt x="1629446" y="0"/>
                </a:lnTo>
                <a:lnTo>
                  <a:pt x="1629446" y="2396244"/>
                </a:lnTo>
                <a:lnTo>
                  <a:pt x="0" y="23962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3095873"/>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005388" y="3095873"/>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8876615" y="3095873"/>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747842" y="3095873"/>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9" id="9"/>
          <p:cNvSpPr/>
          <p:nvPr/>
        </p:nvSpPr>
        <p:spPr>
          <a:xfrm>
            <a:off x="-585133" y="10282237"/>
            <a:ext cx="18873133" cy="0"/>
          </a:xfrm>
          <a:prstGeom prst="line">
            <a:avLst/>
          </a:prstGeom>
          <a:ln cap="rnd" w="9525">
            <a:solidFill>
              <a:srgbClr val="000000"/>
            </a:solidFill>
            <a:prstDash val="solid"/>
            <a:headEnd type="none" len="sm" w="sm"/>
            <a:tailEnd type="none" len="sm" w="sm"/>
          </a:ln>
        </p:spPr>
      </p:sp>
      <p:sp>
        <p:nvSpPr>
          <p:cNvPr name="Freeform 10" id="10"/>
          <p:cNvSpPr/>
          <p:nvPr/>
        </p:nvSpPr>
        <p:spPr>
          <a:xfrm flipH="false" flipV="false" rot="0">
            <a:off x="1028700" y="4519881"/>
            <a:ext cx="6195072" cy="3192614"/>
          </a:xfrm>
          <a:custGeom>
            <a:avLst/>
            <a:gdLst/>
            <a:ahLst/>
            <a:cxnLst/>
            <a:rect r="r" b="b" t="t" l="l"/>
            <a:pathLst>
              <a:path h="3192614" w="6195072">
                <a:moveTo>
                  <a:pt x="0" y="0"/>
                </a:moveTo>
                <a:lnTo>
                  <a:pt x="6195072" y="0"/>
                </a:lnTo>
                <a:lnTo>
                  <a:pt x="6195072" y="3192613"/>
                </a:lnTo>
                <a:lnTo>
                  <a:pt x="0" y="3192613"/>
                </a:lnTo>
                <a:lnTo>
                  <a:pt x="0" y="0"/>
                </a:lnTo>
                <a:close/>
              </a:path>
            </a:pathLst>
          </a:custGeom>
          <a:blipFill>
            <a:blip r:embed="rId7"/>
            <a:stretch>
              <a:fillRect l="0" t="0" r="0" b="0"/>
            </a:stretch>
          </a:blipFill>
        </p:spPr>
      </p:sp>
      <p:sp>
        <p:nvSpPr>
          <p:cNvPr name="TextBox 11" id="11"/>
          <p:cNvSpPr txBox="true"/>
          <p:nvPr/>
        </p:nvSpPr>
        <p:spPr>
          <a:xfrm rot="0">
            <a:off x="1028700" y="1124787"/>
            <a:ext cx="5683548" cy="527896"/>
          </a:xfrm>
          <a:prstGeom prst="rect">
            <a:avLst/>
          </a:prstGeom>
        </p:spPr>
        <p:txBody>
          <a:bodyPr anchor="t" rtlCol="false" tIns="0" lIns="0" bIns="0" rIns="0">
            <a:spAutoFit/>
          </a:bodyPr>
          <a:lstStyle/>
          <a:p>
            <a:pPr algn="l" marL="0" indent="0" lvl="0">
              <a:lnSpc>
                <a:spcPts val="3908"/>
              </a:lnSpc>
              <a:spcBef>
                <a:spcPct val="0"/>
              </a:spcBef>
            </a:pPr>
            <a:r>
              <a:rPr lang="en-US" sz="3908" spc="-308">
                <a:solidFill>
                  <a:srgbClr val="FFFFFF"/>
                </a:solidFill>
                <a:latin typeface="Canva Sans"/>
                <a:ea typeface="Canva Sans"/>
                <a:cs typeface="Canva Sans"/>
                <a:sym typeface="Canva Sans"/>
              </a:rPr>
              <a:t>Cleaning Data</a:t>
            </a:r>
          </a:p>
        </p:txBody>
      </p:sp>
      <p:grpSp>
        <p:nvGrpSpPr>
          <p:cNvPr name="Group 12" id="12"/>
          <p:cNvGrpSpPr/>
          <p:nvPr/>
        </p:nvGrpSpPr>
        <p:grpSpPr>
          <a:xfrm rot="0">
            <a:off x="1028700" y="1966557"/>
            <a:ext cx="4727115" cy="815442"/>
            <a:chOff x="0" y="0"/>
            <a:chExt cx="6302820" cy="1087256"/>
          </a:xfrm>
        </p:grpSpPr>
        <p:sp>
          <p:nvSpPr>
            <p:cNvPr name="TextBox 13" id="13"/>
            <p:cNvSpPr txBox="true"/>
            <p:nvPr/>
          </p:nvSpPr>
          <p:spPr>
            <a:xfrm rot="0">
              <a:off x="0" y="-28575"/>
              <a:ext cx="6302820" cy="532342"/>
            </a:xfrm>
            <a:prstGeom prst="rect">
              <a:avLst/>
            </a:prstGeom>
          </p:spPr>
          <p:txBody>
            <a:bodyPr anchor="t" rtlCol="false" tIns="0" lIns="0" bIns="0" rIns="0">
              <a:spAutoFit/>
            </a:bodyPr>
            <a:lstStyle/>
            <a:p>
              <a:pPr algn="l" marL="0" indent="0" lvl="0">
                <a:lnSpc>
                  <a:spcPts val="3249"/>
                </a:lnSpc>
                <a:spcBef>
                  <a:spcPct val="0"/>
                </a:spcBef>
              </a:pPr>
              <a:r>
                <a:rPr lang="en-US" b="true" sz="2499">
                  <a:solidFill>
                    <a:srgbClr val="FFFFFF"/>
                  </a:solidFill>
                  <a:latin typeface="Garet Bold"/>
                  <a:ea typeface="Garet Bold"/>
                  <a:cs typeface="Garet Bold"/>
                  <a:sym typeface="Garet Bold"/>
                </a:rPr>
                <a:t>2. Missing Value Handling</a:t>
              </a:r>
            </a:p>
          </p:txBody>
        </p:sp>
        <p:sp>
          <p:nvSpPr>
            <p:cNvPr name="TextBox 14" id="14"/>
            <p:cNvSpPr txBox="true"/>
            <p:nvPr/>
          </p:nvSpPr>
          <p:spPr>
            <a:xfrm rot="0">
              <a:off x="0" y="622859"/>
              <a:ext cx="6302820" cy="464397"/>
            </a:xfrm>
            <a:prstGeom prst="rect">
              <a:avLst/>
            </a:prstGeom>
          </p:spPr>
          <p:txBody>
            <a:bodyPr anchor="t" rtlCol="false" tIns="0" lIns="0" bIns="0" rIns="0">
              <a:spAutoFit/>
            </a:bodyPr>
            <a:lstStyle/>
            <a:p>
              <a:pPr algn="l" marL="0" indent="0" lvl="0">
                <a:lnSpc>
                  <a:spcPts val="2859"/>
                </a:lnSpc>
                <a:spcBef>
                  <a:spcPct val="0"/>
                </a:spcBef>
              </a:pPr>
            </a:p>
          </p:txBody>
        </p:sp>
      </p:grpSp>
      <p:sp>
        <p:nvSpPr>
          <p:cNvPr name="TextBox 15" id="15"/>
          <p:cNvSpPr txBox="true"/>
          <p:nvPr/>
        </p:nvSpPr>
        <p:spPr>
          <a:xfrm rot="0">
            <a:off x="527881" y="3918611"/>
            <a:ext cx="7612832" cy="330200"/>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Garet"/>
                <a:ea typeface="Garet"/>
                <a:cs typeface="Garet"/>
                <a:sym typeface="Garet"/>
              </a:rPr>
              <a:t>Check the actual datasets after duplicate handling </a:t>
            </a:r>
          </a:p>
        </p:txBody>
      </p:sp>
      <p:sp>
        <p:nvSpPr>
          <p:cNvPr name="TextBox 16" id="16"/>
          <p:cNvSpPr txBox="true"/>
          <p:nvPr/>
        </p:nvSpPr>
        <p:spPr>
          <a:xfrm rot="0">
            <a:off x="8447179" y="4751073"/>
            <a:ext cx="8640364" cy="131381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Garet"/>
                <a:ea typeface="Garet"/>
                <a:cs typeface="Garet"/>
                <a:sym typeface="Garet"/>
              </a:rPr>
              <a:t>Python offers a built-in method to find the length of a list called </a:t>
            </a:r>
            <a:r>
              <a:rPr lang="en-US" b="true" sz="1899">
                <a:solidFill>
                  <a:srgbClr val="FFFFFF"/>
                </a:solidFill>
                <a:latin typeface="Garet Bold"/>
                <a:ea typeface="Garet Bold"/>
                <a:cs typeface="Garet Bold"/>
                <a:sym typeface="Garet Bold"/>
              </a:rPr>
              <a:t>len()</a:t>
            </a:r>
            <a:r>
              <a:rPr lang="en-US" sz="1899">
                <a:solidFill>
                  <a:srgbClr val="FFFFFF"/>
                </a:solidFill>
                <a:latin typeface="Garet"/>
                <a:ea typeface="Garet"/>
                <a:cs typeface="Garet"/>
                <a:sym typeface="Garet"/>
              </a:rPr>
              <a:t> . This method is the most straightforward and common way to determine a list length. </a:t>
            </a:r>
            <a:r>
              <a:rPr lang="en-US" b="true" sz="1899">
                <a:solidFill>
                  <a:srgbClr val="FFFFFF"/>
                </a:solidFill>
                <a:latin typeface="Garet Bold"/>
                <a:ea typeface="Garet Bold"/>
                <a:cs typeface="Garet Bold"/>
                <a:sym typeface="Garet Bold"/>
              </a:rPr>
              <a:t>The built-in len()</a:t>
            </a:r>
            <a:r>
              <a:rPr lang="en-US" sz="1899">
                <a:solidFill>
                  <a:srgbClr val="FFFFFF"/>
                </a:solidFill>
                <a:latin typeface="Garet"/>
                <a:ea typeface="Garet"/>
                <a:cs typeface="Garet"/>
                <a:sym typeface="Garet"/>
              </a:rPr>
              <a:t> function returns the element count as an</a:t>
            </a:r>
            <a:r>
              <a:rPr lang="en-US" b="true" sz="1899">
                <a:solidFill>
                  <a:srgbClr val="FFFFFF"/>
                </a:solidFill>
                <a:latin typeface="Garet Bold"/>
                <a:ea typeface="Garet Bold"/>
                <a:cs typeface="Garet Bold"/>
                <a:sym typeface="Garet Bold"/>
              </a:rPr>
              <a:t> integer</a:t>
            </a:r>
          </a:p>
        </p:txBody>
      </p:sp>
      <p:sp>
        <p:nvSpPr>
          <p:cNvPr name="TextBox 17" id="17"/>
          <p:cNvSpPr txBox="true"/>
          <p:nvPr/>
        </p:nvSpPr>
        <p:spPr>
          <a:xfrm rot="0">
            <a:off x="1028700" y="7869495"/>
            <a:ext cx="10805620" cy="9804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Garet"/>
                <a:ea typeface="Garet"/>
                <a:cs typeface="Garet"/>
                <a:sym typeface="Garet"/>
              </a:rPr>
              <a:t>The len() function in Python is used to get the </a:t>
            </a:r>
            <a:r>
              <a:rPr lang="en-US" b="true" sz="1899">
                <a:solidFill>
                  <a:srgbClr val="FFFFFF"/>
                </a:solidFill>
                <a:latin typeface="Garet Bold"/>
                <a:ea typeface="Garet Bold"/>
                <a:cs typeface="Garet Bold"/>
                <a:sym typeface="Garet Bold"/>
              </a:rPr>
              <a:t>number </a:t>
            </a:r>
            <a:r>
              <a:rPr lang="en-US" sz="1899">
                <a:solidFill>
                  <a:srgbClr val="FFFFFF"/>
                </a:solidFill>
                <a:latin typeface="Garet"/>
                <a:ea typeface="Garet"/>
                <a:cs typeface="Garet"/>
                <a:sym typeface="Garet"/>
              </a:rPr>
              <a:t>of items in an </a:t>
            </a:r>
            <a:r>
              <a:rPr lang="en-US" b="true" sz="1899">
                <a:solidFill>
                  <a:srgbClr val="FFFFFF"/>
                </a:solidFill>
                <a:latin typeface="Garet Bold"/>
                <a:ea typeface="Garet Bold"/>
                <a:cs typeface="Garet Bold"/>
                <a:sym typeface="Garet Bold"/>
              </a:rPr>
              <a:t>object</a:t>
            </a:r>
            <a:r>
              <a:rPr lang="en-US" sz="1899">
                <a:solidFill>
                  <a:srgbClr val="FFFFFF"/>
                </a:solidFill>
                <a:latin typeface="Garet"/>
                <a:ea typeface="Garet"/>
                <a:cs typeface="Garet"/>
                <a:sym typeface="Garet"/>
              </a:rPr>
              <a:t>. It is most commonly used with </a:t>
            </a:r>
            <a:r>
              <a:rPr lang="en-US" b="true" sz="1899">
                <a:solidFill>
                  <a:srgbClr val="FFFFFF"/>
                </a:solidFill>
                <a:latin typeface="Garet Bold"/>
                <a:ea typeface="Garet Bold"/>
                <a:cs typeface="Garet Bold"/>
                <a:sym typeface="Garet Bold"/>
              </a:rPr>
              <a:t>strings, lists, tuples, dictionaries and other iterable or container types</a:t>
            </a:r>
            <a:r>
              <a:rPr lang="en-US" sz="1899">
                <a:solidFill>
                  <a:srgbClr val="FFFFFF"/>
                </a:solidFill>
                <a:latin typeface="Garet"/>
                <a:ea typeface="Garet"/>
                <a:cs typeface="Garet"/>
                <a:sym typeface="Garet"/>
              </a:rPr>
              <a:t>. It returns an integer value representing the length or the number of elements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1028700" y="3295774"/>
            <a:ext cx="13838306" cy="0"/>
          </a:xfrm>
          <a:prstGeom prst="line">
            <a:avLst/>
          </a:prstGeom>
          <a:ln cap="rnd" w="19050">
            <a:solidFill>
              <a:srgbClr val="000000"/>
            </a:solidFill>
            <a:prstDash val="solid"/>
            <a:headEnd type="none" len="sm" w="sm"/>
            <a:tailEnd type="none" len="sm" w="sm"/>
          </a:ln>
        </p:spPr>
      </p:sp>
      <p:sp>
        <p:nvSpPr>
          <p:cNvPr name="Freeform 4" id="4"/>
          <p:cNvSpPr/>
          <p:nvPr/>
        </p:nvSpPr>
        <p:spPr>
          <a:xfrm flipH="false" flipV="false" rot="5400000">
            <a:off x="15074698" y="2100101"/>
            <a:ext cx="1629446" cy="2396244"/>
          </a:xfrm>
          <a:custGeom>
            <a:avLst/>
            <a:gdLst/>
            <a:ahLst/>
            <a:cxnLst/>
            <a:rect r="r" b="b" t="t" l="l"/>
            <a:pathLst>
              <a:path h="2396244" w="1629446">
                <a:moveTo>
                  <a:pt x="0" y="0"/>
                </a:moveTo>
                <a:lnTo>
                  <a:pt x="1629446" y="0"/>
                </a:lnTo>
                <a:lnTo>
                  <a:pt x="1629446" y="2396244"/>
                </a:lnTo>
                <a:lnTo>
                  <a:pt x="0" y="23962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3105398"/>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005388" y="3105398"/>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8876615" y="3105398"/>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747842" y="3105398"/>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9" id="9"/>
          <p:cNvSpPr/>
          <p:nvPr/>
        </p:nvSpPr>
        <p:spPr>
          <a:xfrm>
            <a:off x="-585133" y="10291762"/>
            <a:ext cx="18873133" cy="0"/>
          </a:xfrm>
          <a:prstGeom prst="line">
            <a:avLst/>
          </a:prstGeom>
          <a:ln cap="rnd" w="9525">
            <a:solidFill>
              <a:srgbClr val="000000"/>
            </a:solidFill>
            <a:prstDash val="solid"/>
            <a:headEnd type="none" len="sm" w="sm"/>
            <a:tailEnd type="none" len="sm" w="sm"/>
          </a:ln>
        </p:spPr>
      </p:sp>
      <p:sp>
        <p:nvSpPr>
          <p:cNvPr name="Freeform 10" id="10"/>
          <p:cNvSpPr/>
          <p:nvPr/>
        </p:nvSpPr>
        <p:spPr>
          <a:xfrm flipH="false" flipV="false" rot="0">
            <a:off x="1219076" y="4362934"/>
            <a:ext cx="9144539" cy="3737830"/>
          </a:xfrm>
          <a:custGeom>
            <a:avLst/>
            <a:gdLst/>
            <a:ahLst/>
            <a:cxnLst/>
            <a:rect r="r" b="b" t="t" l="l"/>
            <a:pathLst>
              <a:path h="3737830" w="9144539">
                <a:moveTo>
                  <a:pt x="0" y="0"/>
                </a:moveTo>
                <a:lnTo>
                  <a:pt x="9144539" y="0"/>
                </a:lnTo>
                <a:lnTo>
                  <a:pt x="9144539" y="3737830"/>
                </a:lnTo>
                <a:lnTo>
                  <a:pt x="0" y="3737830"/>
                </a:lnTo>
                <a:lnTo>
                  <a:pt x="0" y="0"/>
                </a:lnTo>
                <a:close/>
              </a:path>
            </a:pathLst>
          </a:custGeom>
          <a:blipFill>
            <a:blip r:embed="rId7"/>
            <a:stretch>
              <a:fillRect l="0" t="0" r="0" b="0"/>
            </a:stretch>
          </a:blipFill>
        </p:spPr>
      </p:sp>
      <p:grpSp>
        <p:nvGrpSpPr>
          <p:cNvPr name="Group 11" id="11"/>
          <p:cNvGrpSpPr/>
          <p:nvPr/>
        </p:nvGrpSpPr>
        <p:grpSpPr>
          <a:xfrm rot="0">
            <a:off x="1028700" y="1976082"/>
            <a:ext cx="4727115" cy="815442"/>
            <a:chOff x="0" y="0"/>
            <a:chExt cx="6302820" cy="1087256"/>
          </a:xfrm>
        </p:grpSpPr>
        <p:sp>
          <p:nvSpPr>
            <p:cNvPr name="TextBox 12" id="12"/>
            <p:cNvSpPr txBox="true"/>
            <p:nvPr/>
          </p:nvSpPr>
          <p:spPr>
            <a:xfrm rot="0">
              <a:off x="0" y="-28575"/>
              <a:ext cx="6302820" cy="532342"/>
            </a:xfrm>
            <a:prstGeom prst="rect">
              <a:avLst/>
            </a:prstGeom>
          </p:spPr>
          <p:txBody>
            <a:bodyPr anchor="t" rtlCol="false" tIns="0" lIns="0" bIns="0" rIns="0">
              <a:spAutoFit/>
            </a:bodyPr>
            <a:lstStyle/>
            <a:p>
              <a:pPr algn="l" marL="0" indent="0" lvl="0">
                <a:lnSpc>
                  <a:spcPts val="3249"/>
                </a:lnSpc>
                <a:spcBef>
                  <a:spcPct val="0"/>
                </a:spcBef>
              </a:pPr>
              <a:r>
                <a:rPr lang="en-US" b="true" sz="2499">
                  <a:solidFill>
                    <a:srgbClr val="FFFFFF"/>
                  </a:solidFill>
                  <a:latin typeface="Garet Bold"/>
                  <a:ea typeface="Garet Bold"/>
                  <a:cs typeface="Garet Bold"/>
                  <a:sym typeface="Garet Bold"/>
                </a:rPr>
                <a:t>2. Missing Value Handling</a:t>
              </a:r>
            </a:p>
          </p:txBody>
        </p:sp>
        <p:sp>
          <p:nvSpPr>
            <p:cNvPr name="TextBox 13" id="13"/>
            <p:cNvSpPr txBox="true"/>
            <p:nvPr/>
          </p:nvSpPr>
          <p:spPr>
            <a:xfrm rot="0">
              <a:off x="0" y="622859"/>
              <a:ext cx="6302820" cy="464397"/>
            </a:xfrm>
            <a:prstGeom prst="rect">
              <a:avLst/>
            </a:prstGeom>
          </p:spPr>
          <p:txBody>
            <a:bodyPr anchor="t" rtlCol="false" tIns="0" lIns="0" bIns="0" rIns="0">
              <a:spAutoFit/>
            </a:bodyPr>
            <a:lstStyle/>
            <a:p>
              <a:pPr algn="l" marL="0" indent="0" lvl="0">
                <a:lnSpc>
                  <a:spcPts val="2859"/>
                </a:lnSpc>
                <a:spcBef>
                  <a:spcPct val="0"/>
                </a:spcBef>
              </a:pPr>
            </a:p>
          </p:txBody>
        </p:sp>
      </p:grpSp>
      <p:grpSp>
        <p:nvGrpSpPr>
          <p:cNvPr name="Group 14" id="14"/>
          <p:cNvGrpSpPr/>
          <p:nvPr/>
        </p:nvGrpSpPr>
        <p:grpSpPr>
          <a:xfrm rot="0">
            <a:off x="1219076" y="3705225"/>
            <a:ext cx="4917632" cy="657708"/>
            <a:chOff x="0" y="0"/>
            <a:chExt cx="6556843" cy="876944"/>
          </a:xfrm>
        </p:grpSpPr>
        <p:sp>
          <p:nvSpPr>
            <p:cNvPr name="TextBox 15" id="15"/>
            <p:cNvSpPr txBox="true"/>
            <p:nvPr/>
          </p:nvSpPr>
          <p:spPr>
            <a:xfrm rot="0">
              <a:off x="0" y="-28575"/>
              <a:ext cx="6556843" cy="434897"/>
            </a:xfrm>
            <a:prstGeom prst="rect">
              <a:avLst/>
            </a:prstGeom>
          </p:spPr>
          <p:txBody>
            <a:bodyPr anchor="t" rtlCol="false" tIns="0" lIns="0" bIns="0" rIns="0">
              <a:spAutoFit/>
            </a:bodyPr>
            <a:lstStyle/>
            <a:p>
              <a:pPr algn="l" marL="0" indent="0" lvl="0">
                <a:lnSpc>
                  <a:spcPts val="2621"/>
                </a:lnSpc>
                <a:spcBef>
                  <a:spcPct val="0"/>
                </a:spcBef>
              </a:pPr>
              <a:r>
                <a:rPr lang="en-US" b="true" sz="2016">
                  <a:solidFill>
                    <a:srgbClr val="FFFFFF"/>
                  </a:solidFill>
                  <a:latin typeface="Garet Bold"/>
                  <a:ea typeface="Garet Bold"/>
                  <a:cs typeface="Garet Bold"/>
                  <a:sym typeface="Garet Bold"/>
                </a:rPr>
                <a:t>Handling the missing datasets</a:t>
              </a:r>
            </a:p>
          </p:txBody>
        </p:sp>
        <p:sp>
          <p:nvSpPr>
            <p:cNvPr name="TextBox 16" id="16"/>
            <p:cNvSpPr txBox="true"/>
            <p:nvPr/>
          </p:nvSpPr>
          <p:spPr>
            <a:xfrm rot="0">
              <a:off x="0" y="489168"/>
              <a:ext cx="6556843" cy="387777"/>
            </a:xfrm>
            <a:prstGeom prst="rect">
              <a:avLst/>
            </a:prstGeom>
          </p:spPr>
          <p:txBody>
            <a:bodyPr anchor="t" rtlCol="false" tIns="0" lIns="0" bIns="0" rIns="0">
              <a:spAutoFit/>
            </a:bodyPr>
            <a:lstStyle/>
            <a:p>
              <a:pPr algn="l" marL="0" indent="0" lvl="0">
                <a:lnSpc>
                  <a:spcPts val="2306"/>
                </a:lnSpc>
                <a:spcBef>
                  <a:spcPct val="0"/>
                </a:spcBef>
              </a:pPr>
            </a:p>
          </p:txBody>
        </p:sp>
      </p:grpSp>
      <p:sp>
        <p:nvSpPr>
          <p:cNvPr name="TextBox 17" id="17"/>
          <p:cNvSpPr txBox="true"/>
          <p:nvPr/>
        </p:nvSpPr>
        <p:spPr>
          <a:xfrm rot="0">
            <a:off x="1099544" y="8453189"/>
            <a:ext cx="15069046" cy="737235"/>
          </a:xfrm>
          <a:prstGeom prst="rect">
            <a:avLst/>
          </a:prstGeom>
        </p:spPr>
        <p:txBody>
          <a:bodyPr anchor="t" rtlCol="false" tIns="0" lIns="0" bIns="0" rIns="0">
            <a:spAutoFit/>
          </a:bodyPr>
          <a:lstStyle/>
          <a:p>
            <a:pPr algn="l">
              <a:lnSpc>
                <a:spcPts val="2939"/>
              </a:lnSpc>
              <a:spcBef>
                <a:spcPct val="0"/>
              </a:spcBef>
            </a:pPr>
            <a:r>
              <a:rPr lang="en-US" b="true" sz="2099">
                <a:solidFill>
                  <a:srgbClr val="FFFFFF"/>
                </a:solidFill>
                <a:latin typeface="Garet Bold"/>
                <a:ea typeface="Garet Bold"/>
                <a:cs typeface="Garet Bold"/>
                <a:sym typeface="Garet Bold"/>
              </a:rPr>
              <a:t>The percentage of missing values below 20% so we handle numerically with median, categorical with mode. </a:t>
            </a:r>
          </a:p>
          <a:p>
            <a:pPr algn="l">
              <a:lnSpc>
                <a:spcPts val="2939"/>
              </a:lnSpc>
              <a:spcBef>
                <a:spcPct val="0"/>
              </a:spcBef>
            </a:pPr>
            <a:r>
              <a:rPr lang="en-US" b="true" sz="2099">
                <a:solidFill>
                  <a:srgbClr val="FFFFFF"/>
                </a:solidFill>
                <a:latin typeface="Garet Bold"/>
                <a:ea typeface="Garet Bold"/>
                <a:cs typeface="Garet Bold"/>
                <a:sym typeface="Garet Bold"/>
              </a:rPr>
              <a:t>But the categorical data type does not have missing values, namely sex.</a:t>
            </a:r>
          </a:p>
        </p:txBody>
      </p:sp>
      <p:sp>
        <p:nvSpPr>
          <p:cNvPr name="TextBox 18" id="18"/>
          <p:cNvSpPr txBox="true"/>
          <p:nvPr/>
        </p:nvSpPr>
        <p:spPr>
          <a:xfrm rot="0">
            <a:off x="1028700" y="1124787"/>
            <a:ext cx="5683548" cy="527896"/>
          </a:xfrm>
          <a:prstGeom prst="rect">
            <a:avLst/>
          </a:prstGeom>
        </p:spPr>
        <p:txBody>
          <a:bodyPr anchor="t" rtlCol="false" tIns="0" lIns="0" bIns="0" rIns="0">
            <a:spAutoFit/>
          </a:bodyPr>
          <a:lstStyle/>
          <a:p>
            <a:pPr algn="l" marL="0" indent="0" lvl="0">
              <a:lnSpc>
                <a:spcPts val="3908"/>
              </a:lnSpc>
              <a:spcBef>
                <a:spcPct val="0"/>
              </a:spcBef>
            </a:pPr>
            <a:r>
              <a:rPr lang="en-US" sz="3908" spc="-308">
                <a:solidFill>
                  <a:srgbClr val="FFFFFF"/>
                </a:solidFill>
                <a:latin typeface="Canva Sans"/>
                <a:ea typeface="Canva Sans"/>
                <a:cs typeface="Canva Sans"/>
                <a:sym typeface="Canva Sans"/>
              </a:rPr>
              <a:t>Cleaning Data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1028700" y="3295774"/>
            <a:ext cx="13838306" cy="0"/>
          </a:xfrm>
          <a:prstGeom prst="line">
            <a:avLst/>
          </a:prstGeom>
          <a:ln cap="rnd" w="19050">
            <a:solidFill>
              <a:srgbClr val="000000"/>
            </a:solidFill>
            <a:prstDash val="solid"/>
            <a:headEnd type="none" len="sm" w="sm"/>
            <a:tailEnd type="none" len="sm" w="sm"/>
          </a:ln>
        </p:spPr>
      </p:sp>
      <p:sp>
        <p:nvSpPr>
          <p:cNvPr name="Freeform 4" id="4"/>
          <p:cNvSpPr/>
          <p:nvPr/>
        </p:nvSpPr>
        <p:spPr>
          <a:xfrm flipH="false" flipV="false" rot="5400000">
            <a:off x="15074698" y="2100101"/>
            <a:ext cx="1629446" cy="2396244"/>
          </a:xfrm>
          <a:custGeom>
            <a:avLst/>
            <a:gdLst/>
            <a:ahLst/>
            <a:cxnLst/>
            <a:rect r="r" b="b" t="t" l="l"/>
            <a:pathLst>
              <a:path h="2396244" w="1629446">
                <a:moveTo>
                  <a:pt x="0" y="0"/>
                </a:moveTo>
                <a:lnTo>
                  <a:pt x="1629446" y="0"/>
                </a:lnTo>
                <a:lnTo>
                  <a:pt x="1629446" y="2396244"/>
                </a:lnTo>
                <a:lnTo>
                  <a:pt x="0" y="23962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3105398"/>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005388" y="3105398"/>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8876615" y="3105398"/>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747842" y="3105398"/>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9" id="9"/>
          <p:cNvSpPr/>
          <p:nvPr/>
        </p:nvSpPr>
        <p:spPr>
          <a:xfrm>
            <a:off x="-585133" y="10291762"/>
            <a:ext cx="18873133" cy="0"/>
          </a:xfrm>
          <a:prstGeom prst="line">
            <a:avLst/>
          </a:prstGeom>
          <a:ln cap="rnd" w="9525">
            <a:solidFill>
              <a:srgbClr val="000000"/>
            </a:solidFill>
            <a:prstDash val="solid"/>
            <a:headEnd type="none" len="sm" w="sm"/>
            <a:tailEnd type="none" len="sm" w="sm"/>
          </a:ln>
        </p:spPr>
      </p:sp>
      <p:sp>
        <p:nvSpPr>
          <p:cNvPr name="Freeform 10" id="10"/>
          <p:cNvSpPr/>
          <p:nvPr/>
        </p:nvSpPr>
        <p:spPr>
          <a:xfrm flipH="false" flipV="false" rot="0">
            <a:off x="1219076" y="4112946"/>
            <a:ext cx="4004364" cy="3333990"/>
          </a:xfrm>
          <a:custGeom>
            <a:avLst/>
            <a:gdLst/>
            <a:ahLst/>
            <a:cxnLst/>
            <a:rect r="r" b="b" t="t" l="l"/>
            <a:pathLst>
              <a:path h="3333990" w="4004364">
                <a:moveTo>
                  <a:pt x="0" y="0"/>
                </a:moveTo>
                <a:lnTo>
                  <a:pt x="4004364" y="0"/>
                </a:lnTo>
                <a:lnTo>
                  <a:pt x="4004364" y="3333991"/>
                </a:lnTo>
                <a:lnTo>
                  <a:pt x="0" y="3333991"/>
                </a:lnTo>
                <a:lnTo>
                  <a:pt x="0" y="0"/>
                </a:lnTo>
                <a:close/>
              </a:path>
            </a:pathLst>
          </a:custGeom>
          <a:blipFill>
            <a:blip r:embed="rId7"/>
            <a:stretch>
              <a:fillRect l="0" t="0" r="0" b="0"/>
            </a:stretch>
          </a:blipFill>
        </p:spPr>
      </p:sp>
      <p:sp>
        <p:nvSpPr>
          <p:cNvPr name="Freeform 11" id="11"/>
          <p:cNvSpPr/>
          <p:nvPr/>
        </p:nvSpPr>
        <p:spPr>
          <a:xfrm flipH="false" flipV="false" rot="0">
            <a:off x="5583453" y="5250866"/>
            <a:ext cx="7545141" cy="2300167"/>
          </a:xfrm>
          <a:custGeom>
            <a:avLst/>
            <a:gdLst/>
            <a:ahLst/>
            <a:cxnLst/>
            <a:rect r="r" b="b" t="t" l="l"/>
            <a:pathLst>
              <a:path h="2300167" w="7545141">
                <a:moveTo>
                  <a:pt x="0" y="0"/>
                </a:moveTo>
                <a:lnTo>
                  <a:pt x="7545141" y="0"/>
                </a:lnTo>
                <a:lnTo>
                  <a:pt x="7545141" y="2300168"/>
                </a:lnTo>
                <a:lnTo>
                  <a:pt x="0" y="2300168"/>
                </a:lnTo>
                <a:lnTo>
                  <a:pt x="0" y="0"/>
                </a:lnTo>
                <a:close/>
              </a:path>
            </a:pathLst>
          </a:custGeom>
          <a:blipFill>
            <a:blip r:embed="rId8"/>
            <a:stretch>
              <a:fillRect l="0" t="0" r="-10650" b="0"/>
            </a:stretch>
          </a:blipFill>
        </p:spPr>
      </p:sp>
      <p:sp>
        <p:nvSpPr>
          <p:cNvPr name="Freeform 12" id="12"/>
          <p:cNvSpPr/>
          <p:nvPr/>
        </p:nvSpPr>
        <p:spPr>
          <a:xfrm flipH="false" flipV="false" rot="0">
            <a:off x="13264098" y="5250866"/>
            <a:ext cx="3669322" cy="2275118"/>
          </a:xfrm>
          <a:custGeom>
            <a:avLst/>
            <a:gdLst/>
            <a:ahLst/>
            <a:cxnLst/>
            <a:rect r="r" b="b" t="t" l="l"/>
            <a:pathLst>
              <a:path h="2275118" w="3669322">
                <a:moveTo>
                  <a:pt x="0" y="0"/>
                </a:moveTo>
                <a:lnTo>
                  <a:pt x="3669322" y="0"/>
                </a:lnTo>
                <a:lnTo>
                  <a:pt x="3669322" y="2275119"/>
                </a:lnTo>
                <a:lnTo>
                  <a:pt x="0" y="2275119"/>
                </a:lnTo>
                <a:lnTo>
                  <a:pt x="0" y="0"/>
                </a:lnTo>
                <a:close/>
              </a:path>
            </a:pathLst>
          </a:custGeom>
          <a:blipFill>
            <a:blip r:embed="rId9"/>
            <a:stretch>
              <a:fillRect l="0" t="0" r="0" b="0"/>
            </a:stretch>
          </a:blipFill>
        </p:spPr>
      </p:sp>
      <p:grpSp>
        <p:nvGrpSpPr>
          <p:cNvPr name="Group 13" id="13"/>
          <p:cNvGrpSpPr/>
          <p:nvPr/>
        </p:nvGrpSpPr>
        <p:grpSpPr>
          <a:xfrm rot="0">
            <a:off x="1028700" y="1976082"/>
            <a:ext cx="4727115" cy="815442"/>
            <a:chOff x="0" y="0"/>
            <a:chExt cx="6302820" cy="1087256"/>
          </a:xfrm>
        </p:grpSpPr>
        <p:sp>
          <p:nvSpPr>
            <p:cNvPr name="TextBox 14" id="14"/>
            <p:cNvSpPr txBox="true"/>
            <p:nvPr/>
          </p:nvSpPr>
          <p:spPr>
            <a:xfrm rot="0">
              <a:off x="0" y="-28575"/>
              <a:ext cx="6302820" cy="532342"/>
            </a:xfrm>
            <a:prstGeom prst="rect">
              <a:avLst/>
            </a:prstGeom>
          </p:spPr>
          <p:txBody>
            <a:bodyPr anchor="t" rtlCol="false" tIns="0" lIns="0" bIns="0" rIns="0">
              <a:spAutoFit/>
            </a:bodyPr>
            <a:lstStyle/>
            <a:p>
              <a:pPr algn="l" marL="0" indent="0" lvl="0">
                <a:lnSpc>
                  <a:spcPts val="3249"/>
                </a:lnSpc>
                <a:spcBef>
                  <a:spcPct val="0"/>
                </a:spcBef>
              </a:pPr>
              <a:r>
                <a:rPr lang="en-US" b="true" sz="2499">
                  <a:solidFill>
                    <a:srgbClr val="FFFFFF"/>
                  </a:solidFill>
                  <a:latin typeface="Garet Bold"/>
                  <a:ea typeface="Garet Bold"/>
                  <a:cs typeface="Garet Bold"/>
                  <a:sym typeface="Garet Bold"/>
                </a:rPr>
                <a:t>2. Missing Value Handling</a:t>
              </a:r>
            </a:p>
          </p:txBody>
        </p:sp>
        <p:sp>
          <p:nvSpPr>
            <p:cNvPr name="TextBox 15" id="15"/>
            <p:cNvSpPr txBox="true"/>
            <p:nvPr/>
          </p:nvSpPr>
          <p:spPr>
            <a:xfrm rot="0">
              <a:off x="0" y="622859"/>
              <a:ext cx="6302820" cy="464397"/>
            </a:xfrm>
            <a:prstGeom prst="rect">
              <a:avLst/>
            </a:prstGeom>
          </p:spPr>
          <p:txBody>
            <a:bodyPr anchor="t" rtlCol="false" tIns="0" lIns="0" bIns="0" rIns="0">
              <a:spAutoFit/>
            </a:bodyPr>
            <a:lstStyle/>
            <a:p>
              <a:pPr algn="l" marL="0" indent="0" lvl="0">
                <a:lnSpc>
                  <a:spcPts val="2859"/>
                </a:lnSpc>
                <a:spcBef>
                  <a:spcPct val="0"/>
                </a:spcBef>
              </a:pPr>
            </a:p>
          </p:txBody>
        </p:sp>
      </p:grpSp>
      <p:grpSp>
        <p:nvGrpSpPr>
          <p:cNvPr name="Group 16" id="16"/>
          <p:cNvGrpSpPr/>
          <p:nvPr/>
        </p:nvGrpSpPr>
        <p:grpSpPr>
          <a:xfrm rot="0">
            <a:off x="1219076" y="3705225"/>
            <a:ext cx="4917632" cy="651209"/>
            <a:chOff x="0" y="0"/>
            <a:chExt cx="6556843" cy="868278"/>
          </a:xfrm>
        </p:grpSpPr>
        <p:sp>
          <p:nvSpPr>
            <p:cNvPr name="TextBox 17" id="17"/>
            <p:cNvSpPr txBox="true"/>
            <p:nvPr/>
          </p:nvSpPr>
          <p:spPr>
            <a:xfrm rot="0">
              <a:off x="0" y="-28575"/>
              <a:ext cx="6556843" cy="426230"/>
            </a:xfrm>
            <a:prstGeom prst="rect">
              <a:avLst/>
            </a:prstGeom>
          </p:spPr>
          <p:txBody>
            <a:bodyPr anchor="t" rtlCol="false" tIns="0" lIns="0" bIns="0" rIns="0">
              <a:spAutoFit/>
            </a:bodyPr>
            <a:lstStyle/>
            <a:p>
              <a:pPr algn="l" marL="0" indent="0" lvl="0">
                <a:lnSpc>
                  <a:spcPts val="2621"/>
                </a:lnSpc>
                <a:spcBef>
                  <a:spcPct val="0"/>
                </a:spcBef>
              </a:pPr>
              <a:r>
                <a:rPr lang="en-US" b="true" sz="2016">
                  <a:solidFill>
                    <a:srgbClr val="FFFFFF"/>
                  </a:solidFill>
                  <a:latin typeface="Garet Bold"/>
                  <a:ea typeface="Garet Bold"/>
                  <a:cs typeface="Garet Bold"/>
                  <a:sym typeface="Garet Bold"/>
                </a:rPr>
                <a:t>Handling the missing datasets</a:t>
              </a:r>
            </a:p>
          </p:txBody>
        </p:sp>
        <p:sp>
          <p:nvSpPr>
            <p:cNvPr name="TextBox 18" id="18"/>
            <p:cNvSpPr txBox="true"/>
            <p:nvPr/>
          </p:nvSpPr>
          <p:spPr>
            <a:xfrm rot="0">
              <a:off x="0" y="480501"/>
              <a:ext cx="6556843" cy="387777"/>
            </a:xfrm>
            <a:prstGeom prst="rect">
              <a:avLst/>
            </a:prstGeom>
          </p:spPr>
          <p:txBody>
            <a:bodyPr anchor="t" rtlCol="false" tIns="0" lIns="0" bIns="0" rIns="0">
              <a:spAutoFit/>
            </a:bodyPr>
            <a:lstStyle/>
            <a:p>
              <a:pPr algn="l" marL="0" indent="0" lvl="0">
                <a:lnSpc>
                  <a:spcPts val="2306"/>
                </a:lnSpc>
                <a:spcBef>
                  <a:spcPct val="0"/>
                </a:spcBef>
              </a:pPr>
            </a:p>
          </p:txBody>
        </p:sp>
      </p:grpSp>
      <p:sp>
        <p:nvSpPr>
          <p:cNvPr name="TextBox 19" id="19"/>
          <p:cNvSpPr txBox="true"/>
          <p:nvPr/>
        </p:nvSpPr>
        <p:spPr>
          <a:xfrm rot="0">
            <a:off x="5583453" y="3762375"/>
            <a:ext cx="5612704" cy="1249680"/>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Garet"/>
                <a:ea typeface="Garet"/>
                <a:cs typeface="Garet"/>
                <a:sym typeface="Garet"/>
              </a:rPr>
              <a:t>Note: </a:t>
            </a:r>
            <a:r>
              <a:rPr lang="en-US" sz="1800">
                <a:solidFill>
                  <a:srgbClr val="FFFFFF"/>
                </a:solidFill>
                <a:latin typeface="Garet"/>
                <a:ea typeface="Garet"/>
                <a:cs typeface="Garet"/>
                <a:sym typeface="Garet"/>
              </a:rPr>
              <a:t>The percentage of missing values below 20% so we handle </a:t>
            </a:r>
            <a:r>
              <a:rPr lang="en-US" b="true" sz="1800">
                <a:solidFill>
                  <a:srgbClr val="FFFFFF"/>
                </a:solidFill>
                <a:latin typeface="Garet Bold"/>
                <a:ea typeface="Garet Bold"/>
                <a:cs typeface="Garet Bold"/>
                <a:sym typeface="Garet Bold"/>
              </a:rPr>
              <a:t>numerically </a:t>
            </a:r>
            <a:r>
              <a:rPr lang="en-US" sz="1800">
                <a:solidFill>
                  <a:srgbClr val="FFFFFF"/>
                </a:solidFill>
                <a:latin typeface="Garet"/>
                <a:ea typeface="Garet"/>
                <a:cs typeface="Garet"/>
                <a:sym typeface="Garet"/>
              </a:rPr>
              <a:t>with </a:t>
            </a:r>
            <a:r>
              <a:rPr lang="en-US" b="true" sz="1800">
                <a:solidFill>
                  <a:srgbClr val="FFFFFF"/>
                </a:solidFill>
                <a:latin typeface="Garet Bold"/>
                <a:ea typeface="Garet Bold"/>
                <a:cs typeface="Garet Bold"/>
                <a:sym typeface="Garet Bold"/>
              </a:rPr>
              <a:t>median</a:t>
            </a:r>
            <a:r>
              <a:rPr lang="en-US" sz="1800">
                <a:solidFill>
                  <a:srgbClr val="FFFFFF"/>
                </a:solidFill>
                <a:latin typeface="Garet"/>
                <a:ea typeface="Garet"/>
                <a:cs typeface="Garet"/>
                <a:sym typeface="Garet"/>
              </a:rPr>
              <a:t>, </a:t>
            </a:r>
            <a:r>
              <a:rPr lang="en-US" b="true" sz="1800">
                <a:solidFill>
                  <a:srgbClr val="FFFFFF"/>
                </a:solidFill>
                <a:latin typeface="Garet Bold"/>
                <a:ea typeface="Garet Bold"/>
                <a:cs typeface="Garet Bold"/>
                <a:sym typeface="Garet Bold"/>
              </a:rPr>
              <a:t>categorical </a:t>
            </a:r>
            <a:r>
              <a:rPr lang="en-US" sz="1800">
                <a:solidFill>
                  <a:srgbClr val="FFFFFF"/>
                </a:solidFill>
                <a:latin typeface="Garet"/>
                <a:ea typeface="Garet"/>
                <a:cs typeface="Garet"/>
                <a:sym typeface="Garet"/>
              </a:rPr>
              <a:t>with </a:t>
            </a:r>
            <a:r>
              <a:rPr lang="en-US" b="true" sz="1800">
                <a:solidFill>
                  <a:srgbClr val="FFFFFF"/>
                </a:solidFill>
                <a:latin typeface="Garet Bold"/>
                <a:ea typeface="Garet Bold"/>
                <a:cs typeface="Garet Bold"/>
                <a:sym typeface="Garet Bold"/>
              </a:rPr>
              <a:t>mode. </a:t>
            </a:r>
          </a:p>
          <a:p>
            <a:pPr algn="l">
              <a:lnSpc>
                <a:spcPts val="2520"/>
              </a:lnSpc>
              <a:spcBef>
                <a:spcPct val="0"/>
              </a:spcBef>
            </a:pPr>
          </a:p>
        </p:txBody>
      </p:sp>
      <p:sp>
        <p:nvSpPr>
          <p:cNvPr name="TextBox 20" id="20"/>
          <p:cNvSpPr txBox="true"/>
          <p:nvPr/>
        </p:nvSpPr>
        <p:spPr>
          <a:xfrm rot="0">
            <a:off x="1028700" y="1124787"/>
            <a:ext cx="5683548" cy="527896"/>
          </a:xfrm>
          <a:prstGeom prst="rect">
            <a:avLst/>
          </a:prstGeom>
        </p:spPr>
        <p:txBody>
          <a:bodyPr anchor="t" rtlCol="false" tIns="0" lIns="0" bIns="0" rIns="0">
            <a:spAutoFit/>
          </a:bodyPr>
          <a:lstStyle/>
          <a:p>
            <a:pPr algn="l" marL="0" indent="0" lvl="0">
              <a:lnSpc>
                <a:spcPts val="3908"/>
              </a:lnSpc>
              <a:spcBef>
                <a:spcPct val="0"/>
              </a:spcBef>
            </a:pPr>
            <a:r>
              <a:rPr lang="en-US" sz="3908" spc="-308">
                <a:solidFill>
                  <a:srgbClr val="FFFFFF"/>
                </a:solidFill>
                <a:latin typeface="Canva Sans"/>
                <a:ea typeface="Canva Sans"/>
                <a:cs typeface="Canva Sans"/>
                <a:sym typeface="Canva Sans"/>
              </a:rPr>
              <a:t>Cleaning Data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1028700" y="3295774"/>
            <a:ext cx="13838306" cy="0"/>
          </a:xfrm>
          <a:prstGeom prst="line">
            <a:avLst/>
          </a:prstGeom>
          <a:ln cap="rnd" w="19050">
            <a:solidFill>
              <a:srgbClr val="000000"/>
            </a:solidFill>
            <a:prstDash val="solid"/>
            <a:headEnd type="none" len="sm" w="sm"/>
            <a:tailEnd type="none" len="sm" w="sm"/>
          </a:ln>
        </p:spPr>
      </p:sp>
      <p:sp>
        <p:nvSpPr>
          <p:cNvPr name="Freeform 4" id="4"/>
          <p:cNvSpPr/>
          <p:nvPr/>
        </p:nvSpPr>
        <p:spPr>
          <a:xfrm flipH="false" flipV="false" rot="5400000">
            <a:off x="15074698" y="2100101"/>
            <a:ext cx="1629446" cy="2396244"/>
          </a:xfrm>
          <a:custGeom>
            <a:avLst/>
            <a:gdLst/>
            <a:ahLst/>
            <a:cxnLst/>
            <a:rect r="r" b="b" t="t" l="l"/>
            <a:pathLst>
              <a:path h="2396244" w="1629446">
                <a:moveTo>
                  <a:pt x="0" y="0"/>
                </a:moveTo>
                <a:lnTo>
                  <a:pt x="1629446" y="0"/>
                </a:lnTo>
                <a:lnTo>
                  <a:pt x="1629446" y="2396244"/>
                </a:lnTo>
                <a:lnTo>
                  <a:pt x="0" y="23962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3105398"/>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005388" y="3105398"/>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8876615" y="3105398"/>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747842" y="3105398"/>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9" id="9"/>
          <p:cNvSpPr/>
          <p:nvPr/>
        </p:nvSpPr>
        <p:spPr>
          <a:xfrm>
            <a:off x="-585133" y="10291762"/>
            <a:ext cx="18873133" cy="0"/>
          </a:xfrm>
          <a:prstGeom prst="line">
            <a:avLst/>
          </a:prstGeom>
          <a:ln cap="rnd" w="9525">
            <a:solidFill>
              <a:srgbClr val="000000"/>
            </a:solidFill>
            <a:prstDash val="solid"/>
            <a:headEnd type="none" len="sm" w="sm"/>
            <a:tailEnd type="none" len="sm" w="sm"/>
          </a:ln>
        </p:spPr>
      </p:sp>
      <p:sp>
        <p:nvSpPr>
          <p:cNvPr name="Freeform 10" id="10"/>
          <p:cNvSpPr/>
          <p:nvPr/>
        </p:nvSpPr>
        <p:spPr>
          <a:xfrm flipH="false" flipV="false" rot="0">
            <a:off x="1219076" y="4232925"/>
            <a:ext cx="5093021" cy="4693108"/>
          </a:xfrm>
          <a:custGeom>
            <a:avLst/>
            <a:gdLst/>
            <a:ahLst/>
            <a:cxnLst/>
            <a:rect r="r" b="b" t="t" l="l"/>
            <a:pathLst>
              <a:path h="4693108" w="5093021">
                <a:moveTo>
                  <a:pt x="0" y="0"/>
                </a:moveTo>
                <a:lnTo>
                  <a:pt x="5093022" y="0"/>
                </a:lnTo>
                <a:lnTo>
                  <a:pt x="5093022" y="4693108"/>
                </a:lnTo>
                <a:lnTo>
                  <a:pt x="0" y="4693108"/>
                </a:lnTo>
                <a:lnTo>
                  <a:pt x="0" y="0"/>
                </a:lnTo>
                <a:close/>
              </a:path>
            </a:pathLst>
          </a:custGeom>
          <a:blipFill>
            <a:blip r:embed="rId7"/>
            <a:stretch>
              <a:fillRect l="0" t="0" r="0" b="0"/>
            </a:stretch>
          </a:blipFill>
        </p:spPr>
      </p:sp>
      <p:grpSp>
        <p:nvGrpSpPr>
          <p:cNvPr name="Group 11" id="11"/>
          <p:cNvGrpSpPr/>
          <p:nvPr/>
        </p:nvGrpSpPr>
        <p:grpSpPr>
          <a:xfrm rot="0">
            <a:off x="1028700" y="1976082"/>
            <a:ext cx="4727115" cy="815442"/>
            <a:chOff x="0" y="0"/>
            <a:chExt cx="6302820" cy="1087256"/>
          </a:xfrm>
        </p:grpSpPr>
        <p:sp>
          <p:nvSpPr>
            <p:cNvPr name="TextBox 12" id="12"/>
            <p:cNvSpPr txBox="true"/>
            <p:nvPr/>
          </p:nvSpPr>
          <p:spPr>
            <a:xfrm rot="0">
              <a:off x="0" y="-28575"/>
              <a:ext cx="6302820" cy="532342"/>
            </a:xfrm>
            <a:prstGeom prst="rect">
              <a:avLst/>
            </a:prstGeom>
          </p:spPr>
          <p:txBody>
            <a:bodyPr anchor="t" rtlCol="false" tIns="0" lIns="0" bIns="0" rIns="0">
              <a:spAutoFit/>
            </a:bodyPr>
            <a:lstStyle/>
            <a:p>
              <a:pPr algn="l" marL="0" indent="0" lvl="0">
                <a:lnSpc>
                  <a:spcPts val="3249"/>
                </a:lnSpc>
                <a:spcBef>
                  <a:spcPct val="0"/>
                </a:spcBef>
              </a:pPr>
              <a:r>
                <a:rPr lang="en-US" b="true" sz="2499">
                  <a:solidFill>
                    <a:srgbClr val="FFFFFF"/>
                  </a:solidFill>
                  <a:latin typeface="Garet Bold"/>
                  <a:ea typeface="Garet Bold"/>
                  <a:cs typeface="Garet Bold"/>
                  <a:sym typeface="Garet Bold"/>
                </a:rPr>
                <a:t>2. Missing Value Handling</a:t>
              </a:r>
            </a:p>
          </p:txBody>
        </p:sp>
        <p:sp>
          <p:nvSpPr>
            <p:cNvPr name="TextBox 13" id="13"/>
            <p:cNvSpPr txBox="true"/>
            <p:nvPr/>
          </p:nvSpPr>
          <p:spPr>
            <a:xfrm rot="0">
              <a:off x="0" y="622859"/>
              <a:ext cx="6302820" cy="464397"/>
            </a:xfrm>
            <a:prstGeom prst="rect">
              <a:avLst/>
            </a:prstGeom>
          </p:spPr>
          <p:txBody>
            <a:bodyPr anchor="t" rtlCol="false" tIns="0" lIns="0" bIns="0" rIns="0">
              <a:spAutoFit/>
            </a:bodyPr>
            <a:lstStyle/>
            <a:p>
              <a:pPr algn="l" marL="0" indent="0" lvl="0">
                <a:lnSpc>
                  <a:spcPts val="2859"/>
                </a:lnSpc>
                <a:spcBef>
                  <a:spcPct val="0"/>
                </a:spcBef>
              </a:pPr>
            </a:p>
          </p:txBody>
        </p:sp>
      </p:grpSp>
      <p:grpSp>
        <p:nvGrpSpPr>
          <p:cNvPr name="Group 14" id="14"/>
          <p:cNvGrpSpPr/>
          <p:nvPr/>
        </p:nvGrpSpPr>
        <p:grpSpPr>
          <a:xfrm rot="0">
            <a:off x="1219076" y="3705225"/>
            <a:ext cx="4917632" cy="657708"/>
            <a:chOff x="0" y="0"/>
            <a:chExt cx="6556843" cy="876944"/>
          </a:xfrm>
        </p:grpSpPr>
        <p:sp>
          <p:nvSpPr>
            <p:cNvPr name="TextBox 15" id="15"/>
            <p:cNvSpPr txBox="true"/>
            <p:nvPr/>
          </p:nvSpPr>
          <p:spPr>
            <a:xfrm rot="0">
              <a:off x="0" y="-28575"/>
              <a:ext cx="6556843" cy="434897"/>
            </a:xfrm>
            <a:prstGeom prst="rect">
              <a:avLst/>
            </a:prstGeom>
          </p:spPr>
          <p:txBody>
            <a:bodyPr anchor="t" rtlCol="false" tIns="0" lIns="0" bIns="0" rIns="0">
              <a:spAutoFit/>
            </a:bodyPr>
            <a:lstStyle/>
            <a:p>
              <a:pPr algn="l" marL="0" indent="0" lvl="0">
                <a:lnSpc>
                  <a:spcPts val="2621"/>
                </a:lnSpc>
                <a:spcBef>
                  <a:spcPct val="0"/>
                </a:spcBef>
              </a:pPr>
              <a:r>
                <a:rPr lang="en-US" b="true" sz="2016">
                  <a:solidFill>
                    <a:srgbClr val="FFFFFF"/>
                  </a:solidFill>
                  <a:latin typeface="Garet Bold"/>
                  <a:ea typeface="Garet Bold"/>
                  <a:cs typeface="Garet Bold"/>
                  <a:sym typeface="Garet Bold"/>
                </a:rPr>
                <a:t>Handling the missing datasets</a:t>
              </a:r>
            </a:p>
          </p:txBody>
        </p:sp>
        <p:sp>
          <p:nvSpPr>
            <p:cNvPr name="TextBox 16" id="16"/>
            <p:cNvSpPr txBox="true"/>
            <p:nvPr/>
          </p:nvSpPr>
          <p:spPr>
            <a:xfrm rot="0">
              <a:off x="0" y="489168"/>
              <a:ext cx="6556843" cy="387777"/>
            </a:xfrm>
            <a:prstGeom prst="rect">
              <a:avLst/>
            </a:prstGeom>
          </p:spPr>
          <p:txBody>
            <a:bodyPr anchor="t" rtlCol="false" tIns="0" lIns="0" bIns="0" rIns="0">
              <a:spAutoFit/>
            </a:bodyPr>
            <a:lstStyle/>
            <a:p>
              <a:pPr algn="l" marL="0" indent="0" lvl="0">
                <a:lnSpc>
                  <a:spcPts val="2306"/>
                </a:lnSpc>
                <a:spcBef>
                  <a:spcPct val="0"/>
                </a:spcBef>
              </a:pPr>
            </a:p>
          </p:txBody>
        </p:sp>
      </p:grpSp>
      <p:sp>
        <p:nvSpPr>
          <p:cNvPr name="TextBox 17" id="17"/>
          <p:cNvSpPr txBox="true"/>
          <p:nvPr/>
        </p:nvSpPr>
        <p:spPr>
          <a:xfrm rot="0">
            <a:off x="6712248" y="4285375"/>
            <a:ext cx="7125438" cy="330200"/>
          </a:xfrm>
          <a:prstGeom prst="rect">
            <a:avLst/>
          </a:prstGeom>
        </p:spPr>
        <p:txBody>
          <a:bodyPr anchor="t" rtlCol="false" tIns="0" lIns="0" bIns="0" rIns="0">
            <a:spAutoFit/>
          </a:bodyPr>
          <a:lstStyle/>
          <a:p>
            <a:pPr algn="l">
              <a:lnSpc>
                <a:spcPts val="2799"/>
              </a:lnSpc>
              <a:spcBef>
                <a:spcPct val="0"/>
              </a:spcBef>
            </a:pPr>
            <a:r>
              <a:rPr lang="en-US" b="true" sz="1999">
                <a:solidFill>
                  <a:srgbClr val="FFFFFF"/>
                </a:solidFill>
                <a:latin typeface="Garet Bold"/>
                <a:ea typeface="Garet Bold"/>
                <a:cs typeface="Garet Bold"/>
                <a:sym typeface="Garet Bold"/>
              </a:rPr>
              <a:t>Check the result of missing value handling</a:t>
            </a:r>
          </a:p>
        </p:txBody>
      </p:sp>
      <p:sp>
        <p:nvSpPr>
          <p:cNvPr name="TextBox 18" id="18"/>
          <p:cNvSpPr txBox="true"/>
          <p:nvPr/>
        </p:nvSpPr>
        <p:spPr>
          <a:xfrm rot="0">
            <a:off x="6712248" y="4787025"/>
            <a:ext cx="9177173" cy="1371918"/>
          </a:xfrm>
          <a:prstGeom prst="rect">
            <a:avLst/>
          </a:prstGeom>
        </p:spPr>
        <p:txBody>
          <a:bodyPr anchor="t" rtlCol="false" tIns="0" lIns="0" bIns="0" rIns="0">
            <a:spAutoFit/>
          </a:bodyPr>
          <a:lstStyle/>
          <a:p>
            <a:pPr algn="l">
              <a:lnSpc>
                <a:spcPts val="2794"/>
              </a:lnSpc>
            </a:pPr>
            <a:r>
              <a:rPr lang="en-US" sz="1995">
                <a:solidFill>
                  <a:srgbClr val="FFFFFF"/>
                </a:solidFill>
                <a:latin typeface="Garet"/>
                <a:ea typeface="Garet"/>
                <a:cs typeface="Garet"/>
                <a:sym typeface="Garet"/>
              </a:rPr>
              <a:t>Results:</a:t>
            </a:r>
          </a:p>
          <a:p>
            <a:pPr algn="l">
              <a:lnSpc>
                <a:spcPts val="2794"/>
              </a:lnSpc>
              <a:spcBef>
                <a:spcPct val="0"/>
              </a:spcBef>
            </a:pPr>
            <a:r>
              <a:rPr lang="en-US" sz="1995">
                <a:solidFill>
                  <a:srgbClr val="FFFFFF"/>
                </a:solidFill>
                <a:latin typeface="Garet"/>
                <a:ea typeface="Garet"/>
                <a:cs typeface="Garet"/>
                <a:sym typeface="Garet"/>
              </a:rPr>
              <a:t>Before the process of Cleaning Datasets, there is </a:t>
            </a:r>
            <a:r>
              <a:rPr lang="en-US" b="true" sz="1995">
                <a:solidFill>
                  <a:srgbClr val="FFFFFF"/>
                </a:solidFill>
                <a:latin typeface="Garet Bold"/>
                <a:ea typeface="Garet Bold"/>
                <a:cs typeface="Garet Bold"/>
                <a:sym typeface="Garet Bold"/>
              </a:rPr>
              <a:t>500 </a:t>
            </a:r>
            <a:r>
              <a:rPr lang="en-US" sz="1995">
                <a:solidFill>
                  <a:srgbClr val="FFFFFF"/>
                </a:solidFill>
                <a:latin typeface="Garet"/>
                <a:ea typeface="Garet"/>
                <a:cs typeface="Garet"/>
                <a:sym typeface="Garet"/>
              </a:rPr>
              <a:t>data entries on Titanic Data Sample, after we conduct the Cleaning data, the result shows </a:t>
            </a:r>
            <a:r>
              <a:rPr lang="en-US" b="true" sz="1995">
                <a:solidFill>
                  <a:srgbClr val="FFFFFF"/>
                </a:solidFill>
                <a:latin typeface="Garet Bold"/>
                <a:ea typeface="Garet Bold"/>
                <a:cs typeface="Garet Bold"/>
                <a:sym typeface="Garet Bold"/>
              </a:rPr>
              <a:t>499 </a:t>
            </a:r>
            <a:r>
              <a:rPr lang="en-US" sz="1995">
                <a:solidFill>
                  <a:srgbClr val="FFFFFF"/>
                </a:solidFill>
                <a:latin typeface="Garet"/>
                <a:ea typeface="Garet"/>
                <a:cs typeface="Garet"/>
                <a:sym typeface="Garet"/>
              </a:rPr>
              <a:t>data sample.</a:t>
            </a:r>
          </a:p>
        </p:txBody>
      </p:sp>
      <p:sp>
        <p:nvSpPr>
          <p:cNvPr name="TextBox 19" id="19"/>
          <p:cNvSpPr txBox="true"/>
          <p:nvPr/>
        </p:nvSpPr>
        <p:spPr>
          <a:xfrm rot="0">
            <a:off x="1028700" y="1124787"/>
            <a:ext cx="5683548" cy="527896"/>
          </a:xfrm>
          <a:prstGeom prst="rect">
            <a:avLst/>
          </a:prstGeom>
        </p:spPr>
        <p:txBody>
          <a:bodyPr anchor="t" rtlCol="false" tIns="0" lIns="0" bIns="0" rIns="0">
            <a:spAutoFit/>
          </a:bodyPr>
          <a:lstStyle/>
          <a:p>
            <a:pPr algn="l" marL="0" indent="0" lvl="0">
              <a:lnSpc>
                <a:spcPts val="3908"/>
              </a:lnSpc>
              <a:spcBef>
                <a:spcPct val="0"/>
              </a:spcBef>
            </a:pPr>
            <a:r>
              <a:rPr lang="en-US" sz="3908" spc="-308">
                <a:solidFill>
                  <a:srgbClr val="FFFFFF"/>
                </a:solidFill>
                <a:latin typeface="Canva Sans"/>
                <a:ea typeface="Canva Sans"/>
                <a:cs typeface="Canva Sans"/>
                <a:sym typeface="Canva Sans"/>
              </a:rPr>
              <a:t>Cleaning Data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585133" y="10291762"/>
            <a:ext cx="18873133" cy="0"/>
          </a:xfrm>
          <a:prstGeom prst="line">
            <a:avLst/>
          </a:prstGeom>
          <a:ln cap="rnd" w="9525">
            <a:solidFill>
              <a:srgbClr val="163151"/>
            </a:solidFill>
            <a:prstDash val="solid"/>
            <a:headEnd type="none" len="sm" w="sm"/>
            <a:tailEnd type="none" len="sm" w="sm"/>
          </a:ln>
        </p:spPr>
      </p:sp>
      <p:sp>
        <p:nvSpPr>
          <p:cNvPr name="Freeform 4" id="4"/>
          <p:cNvSpPr/>
          <p:nvPr/>
        </p:nvSpPr>
        <p:spPr>
          <a:xfrm flipH="false" flipV="false" rot="0">
            <a:off x="1028700" y="1874492"/>
            <a:ext cx="8128617" cy="2781125"/>
          </a:xfrm>
          <a:custGeom>
            <a:avLst/>
            <a:gdLst/>
            <a:ahLst/>
            <a:cxnLst/>
            <a:rect r="r" b="b" t="t" l="l"/>
            <a:pathLst>
              <a:path h="2781125" w="8128617">
                <a:moveTo>
                  <a:pt x="0" y="0"/>
                </a:moveTo>
                <a:lnTo>
                  <a:pt x="8128617" y="0"/>
                </a:lnTo>
                <a:lnTo>
                  <a:pt x="8128617" y="2781125"/>
                </a:lnTo>
                <a:lnTo>
                  <a:pt x="0" y="2781125"/>
                </a:lnTo>
                <a:lnTo>
                  <a:pt x="0" y="0"/>
                </a:lnTo>
                <a:close/>
              </a:path>
            </a:pathLst>
          </a:custGeom>
          <a:blipFill>
            <a:blip r:embed="rId3"/>
            <a:stretch>
              <a:fillRect l="0" t="0" r="0" b="0"/>
            </a:stretch>
          </a:blipFill>
        </p:spPr>
      </p:sp>
      <p:sp>
        <p:nvSpPr>
          <p:cNvPr name="Freeform 5" id="5"/>
          <p:cNvSpPr/>
          <p:nvPr/>
        </p:nvSpPr>
        <p:spPr>
          <a:xfrm flipH="false" flipV="false" rot="0">
            <a:off x="9825410" y="4912792"/>
            <a:ext cx="7743410" cy="4646046"/>
          </a:xfrm>
          <a:custGeom>
            <a:avLst/>
            <a:gdLst/>
            <a:ahLst/>
            <a:cxnLst/>
            <a:rect r="r" b="b" t="t" l="l"/>
            <a:pathLst>
              <a:path h="4646046" w="7743410">
                <a:moveTo>
                  <a:pt x="0" y="0"/>
                </a:moveTo>
                <a:lnTo>
                  <a:pt x="7743410" y="0"/>
                </a:lnTo>
                <a:lnTo>
                  <a:pt x="7743410" y="4646046"/>
                </a:lnTo>
                <a:lnTo>
                  <a:pt x="0" y="4646046"/>
                </a:lnTo>
                <a:lnTo>
                  <a:pt x="0" y="0"/>
                </a:lnTo>
                <a:close/>
              </a:path>
            </a:pathLst>
          </a:custGeom>
          <a:blipFill>
            <a:blip r:embed="rId4"/>
            <a:stretch>
              <a:fillRect l="0" t="0" r="0" b="0"/>
            </a:stretch>
          </a:blipFill>
        </p:spPr>
      </p:sp>
      <p:sp>
        <p:nvSpPr>
          <p:cNvPr name="TextBox 6" id="6"/>
          <p:cNvSpPr txBox="true"/>
          <p:nvPr/>
        </p:nvSpPr>
        <p:spPr>
          <a:xfrm rot="0">
            <a:off x="1028700" y="1134312"/>
            <a:ext cx="8796710" cy="482176"/>
          </a:xfrm>
          <a:prstGeom prst="rect">
            <a:avLst/>
          </a:prstGeom>
        </p:spPr>
        <p:txBody>
          <a:bodyPr anchor="t" rtlCol="false" tIns="0" lIns="0" bIns="0" rIns="0">
            <a:spAutoFit/>
          </a:bodyPr>
          <a:lstStyle/>
          <a:p>
            <a:pPr algn="l" marL="0" indent="0" lvl="0">
              <a:lnSpc>
                <a:spcPts val="3608"/>
              </a:lnSpc>
              <a:spcBef>
                <a:spcPct val="0"/>
              </a:spcBef>
            </a:pPr>
            <a:r>
              <a:rPr lang="en-US" sz="3608" spc="-119">
                <a:solidFill>
                  <a:srgbClr val="FFFFFF"/>
                </a:solidFill>
                <a:latin typeface="Canva Sans"/>
                <a:ea typeface="Canva Sans"/>
                <a:cs typeface="Canva Sans"/>
                <a:sym typeface="Canva Sans"/>
              </a:rPr>
              <a:t>Final Data Analysis Visualization</a:t>
            </a:r>
          </a:p>
        </p:txBody>
      </p:sp>
      <p:sp>
        <p:nvSpPr>
          <p:cNvPr name="TextBox 7" id="7"/>
          <p:cNvSpPr txBox="true"/>
          <p:nvPr/>
        </p:nvSpPr>
        <p:spPr>
          <a:xfrm rot="0">
            <a:off x="1028700" y="2438464"/>
            <a:ext cx="4727115" cy="353060"/>
          </a:xfrm>
          <a:prstGeom prst="rect">
            <a:avLst/>
          </a:prstGeom>
        </p:spPr>
        <p:txBody>
          <a:bodyPr anchor="t" rtlCol="false" tIns="0" lIns="0" bIns="0" rIns="0">
            <a:spAutoFit/>
          </a:bodyPr>
          <a:lstStyle/>
          <a:p>
            <a:pPr algn="l" marL="0" indent="0" lvl="0">
              <a:lnSpc>
                <a:spcPts val="2859"/>
              </a:lnSpc>
              <a:spcBef>
                <a:spcPct val="0"/>
              </a:spcBef>
            </a:pPr>
          </a:p>
        </p:txBody>
      </p:sp>
      <p:sp>
        <p:nvSpPr>
          <p:cNvPr name="TextBox 8" id="8"/>
          <p:cNvSpPr txBox="true"/>
          <p:nvPr/>
        </p:nvSpPr>
        <p:spPr>
          <a:xfrm rot="0">
            <a:off x="1028700" y="5034486"/>
            <a:ext cx="7735247" cy="4374083"/>
          </a:xfrm>
          <a:prstGeom prst="rect">
            <a:avLst/>
          </a:prstGeom>
        </p:spPr>
        <p:txBody>
          <a:bodyPr anchor="t" rtlCol="false" tIns="0" lIns="0" bIns="0" rIns="0">
            <a:spAutoFit/>
          </a:bodyPr>
          <a:lstStyle/>
          <a:p>
            <a:pPr algn="just">
              <a:lnSpc>
                <a:spcPts val="2170"/>
              </a:lnSpc>
              <a:spcBef>
                <a:spcPct val="0"/>
              </a:spcBef>
            </a:pPr>
            <a:r>
              <a:rPr lang="en-US" sz="1550">
                <a:solidFill>
                  <a:srgbClr val="F5F5F5"/>
                </a:solidFill>
                <a:latin typeface="Garet"/>
                <a:ea typeface="Garet"/>
                <a:cs typeface="Garet"/>
                <a:sym typeface="Garet"/>
              </a:rPr>
              <a:t>Here are some potential interpretations that might emerge from the analysis, assuming the visualization aligns with historical accounts:</a:t>
            </a:r>
          </a:p>
          <a:p>
            <a:pPr algn="just" marL="334684" indent="-167342" lvl="1">
              <a:lnSpc>
                <a:spcPts val="2170"/>
              </a:lnSpc>
              <a:spcBef>
                <a:spcPct val="0"/>
              </a:spcBef>
              <a:buFont typeface="Arial"/>
              <a:buChar char="•"/>
            </a:pPr>
            <a:r>
              <a:rPr lang="en-US" sz="1550">
                <a:solidFill>
                  <a:srgbClr val="F5F5F5"/>
                </a:solidFill>
                <a:latin typeface="Garet"/>
                <a:ea typeface="Garet"/>
                <a:cs typeface="Garet"/>
                <a:sym typeface="Garet"/>
              </a:rPr>
              <a:t>Children had a higher survival rate: This aligns with the historical accounts where "women and children first" was the priority during evacuation. The visualization might show a significantly higher proportion of surviving children compared to other age groups.</a:t>
            </a:r>
          </a:p>
          <a:p>
            <a:pPr algn="just">
              <a:lnSpc>
                <a:spcPts val="2170"/>
              </a:lnSpc>
              <a:spcBef>
                <a:spcPct val="0"/>
              </a:spcBef>
            </a:pPr>
          </a:p>
          <a:p>
            <a:pPr algn="just" marL="334684" indent="-167342" lvl="1">
              <a:lnSpc>
                <a:spcPts val="2170"/>
              </a:lnSpc>
              <a:spcBef>
                <a:spcPct val="0"/>
              </a:spcBef>
              <a:buFont typeface="Arial"/>
              <a:buChar char="•"/>
            </a:pPr>
            <a:r>
              <a:rPr lang="en-US" sz="1550">
                <a:solidFill>
                  <a:srgbClr val="F5F5F5"/>
                </a:solidFill>
                <a:latin typeface="Garet"/>
                <a:ea typeface="Garet"/>
                <a:cs typeface="Garet"/>
                <a:sym typeface="Garet"/>
              </a:rPr>
              <a:t>Elderly passengers had a lower survival rate: Older individuals might have faced difficulties during the chaotic evacuation or were less likely to be prioritized for lifeboats. The visualization could reflect this through a lower survival rate for the elderly.</a:t>
            </a:r>
          </a:p>
          <a:p>
            <a:pPr algn="just">
              <a:lnSpc>
                <a:spcPts val="2170"/>
              </a:lnSpc>
              <a:spcBef>
                <a:spcPct val="0"/>
              </a:spcBef>
            </a:pPr>
          </a:p>
          <a:p>
            <a:pPr algn="just" marL="334684" indent="-167342" lvl="1">
              <a:lnSpc>
                <a:spcPts val="2170"/>
              </a:lnSpc>
              <a:spcBef>
                <a:spcPct val="0"/>
              </a:spcBef>
              <a:buFont typeface="Arial"/>
              <a:buChar char="•"/>
            </a:pPr>
            <a:r>
              <a:rPr lang="en-US" sz="1550">
                <a:solidFill>
                  <a:srgbClr val="F5F5F5"/>
                </a:solidFill>
                <a:latin typeface="Garet"/>
                <a:ea typeface="Garet"/>
                <a:cs typeface="Garet"/>
                <a:sym typeface="Garet"/>
              </a:rPr>
              <a:t>Adults had a mixed survival rate: The survival rate among adults might have varied depending on factors like gender, class, and individual circumstances. The visualization might show both survived and not survived bars with substantial heights for the adult age group.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aphicFrame>
        <p:nvGraphicFramePr>
          <p:cNvPr name="Table 3" id="3"/>
          <p:cNvGraphicFramePr>
            <a:graphicFrameLocks noGrp="true"/>
          </p:cNvGraphicFramePr>
          <p:nvPr/>
        </p:nvGraphicFramePr>
        <p:xfrm>
          <a:off x="10032474" y="1857375"/>
          <a:ext cx="6511183" cy="4933950"/>
        </p:xfrm>
        <a:graphic>
          <a:graphicData uri="http://schemas.openxmlformats.org/drawingml/2006/table">
            <a:tbl>
              <a:tblPr/>
              <a:tblGrid>
                <a:gridCol w="866395"/>
                <a:gridCol w="5025021"/>
              </a:tblGrid>
              <a:tr h="822325">
                <a:tc>
                  <a:txBody>
                    <a:bodyPr anchor="t" rtlCol="false"/>
                    <a:lstStyle/>
                    <a:p>
                      <a:pPr algn="l">
                        <a:lnSpc>
                          <a:spcPts val="2799"/>
                        </a:lnSpc>
                        <a:defRPr/>
                      </a:pPr>
                      <a:r>
                        <a:rPr lang="en-US" sz="1999" b="true">
                          <a:solidFill>
                            <a:srgbClr val="000000">
                              <a:alpha val="83922"/>
                            </a:srgbClr>
                          </a:solidFill>
                          <a:latin typeface="Garet Bold"/>
                          <a:ea typeface="Garet Bold"/>
                          <a:cs typeface="Garet Bold"/>
                          <a:sym typeface="Garet Bold"/>
                        </a:rPr>
                        <a:t>01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5F5F5">
                        <a:alpha val="83922"/>
                      </a:srgbClr>
                    </a:solidFill>
                  </a:tcPr>
                </a:tc>
                <a:tc>
                  <a:txBody>
                    <a:bodyPr anchor="t" rtlCol="false"/>
                    <a:lstStyle/>
                    <a:p>
                      <a:pPr algn="l">
                        <a:lnSpc>
                          <a:spcPts val="2799"/>
                        </a:lnSpc>
                        <a:defRPr/>
                      </a:pPr>
                      <a:r>
                        <a:rPr lang="en-US" sz="1999" b="true">
                          <a:solidFill>
                            <a:srgbClr val="000000">
                              <a:alpha val="83922"/>
                            </a:srgbClr>
                          </a:solidFill>
                          <a:latin typeface="Garet Bold"/>
                          <a:ea typeface="Garet Bold"/>
                          <a:cs typeface="Garet Bold"/>
                          <a:sym typeface="Garet Bold"/>
                        </a:rPr>
                        <a:t>Import Library</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5F5F5">
                        <a:alpha val="83922"/>
                      </a:srgbClr>
                    </a:solidFill>
                  </a:tcPr>
                </a:tc>
              </a:tr>
              <a:tr h="822325">
                <a:tc>
                  <a:txBody>
                    <a:bodyPr anchor="t" rtlCol="false"/>
                    <a:lstStyle/>
                    <a:p>
                      <a:pPr algn="l">
                        <a:lnSpc>
                          <a:spcPts val="2799"/>
                        </a:lnSpc>
                        <a:defRPr/>
                      </a:pPr>
                      <a:r>
                        <a:rPr lang="en-US" sz="1999" b="true">
                          <a:solidFill>
                            <a:srgbClr val="000000">
                              <a:alpha val="83922"/>
                            </a:srgbClr>
                          </a:solidFill>
                          <a:latin typeface="Garet Bold"/>
                          <a:ea typeface="Garet Bold"/>
                          <a:cs typeface="Garet Bold"/>
                          <a:sym typeface="Garet Bold"/>
                        </a:rPr>
                        <a:t>02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5F5F5">
                        <a:alpha val="83922"/>
                      </a:srgbClr>
                    </a:solidFill>
                  </a:tcPr>
                </a:tc>
                <a:tc>
                  <a:txBody>
                    <a:bodyPr anchor="t" rtlCol="false"/>
                    <a:lstStyle/>
                    <a:p>
                      <a:pPr algn="l">
                        <a:lnSpc>
                          <a:spcPts val="2799"/>
                        </a:lnSpc>
                        <a:defRPr/>
                      </a:pPr>
                      <a:r>
                        <a:rPr lang="en-US" sz="1999" b="true">
                          <a:solidFill>
                            <a:srgbClr val="000000">
                              <a:alpha val="83922"/>
                            </a:srgbClr>
                          </a:solidFill>
                          <a:latin typeface="Garet Bold"/>
                          <a:ea typeface="Garet Bold"/>
                          <a:cs typeface="Garet Bold"/>
                          <a:sym typeface="Garet Bold"/>
                        </a:rPr>
                        <a:t>Explore Datasets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5F5F5">
                        <a:alpha val="83922"/>
                      </a:srgbClr>
                    </a:solidFill>
                  </a:tcPr>
                </a:tc>
              </a:tr>
              <a:tr h="822325">
                <a:tc>
                  <a:txBody>
                    <a:bodyPr anchor="t" rtlCol="false"/>
                    <a:lstStyle/>
                    <a:p>
                      <a:pPr algn="l">
                        <a:lnSpc>
                          <a:spcPts val="2799"/>
                        </a:lnSpc>
                        <a:defRPr/>
                      </a:pPr>
                      <a:r>
                        <a:rPr lang="en-US" sz="1999" b="true">
                          <a:solidFill>
                            <a:srgbClr val="000000">
                              <a:alpha val="83922"/>
                            </a:srgbClr>
                          </a:solidFill>
                          <a:latin typeface="Garet Bold"/>
                          <a:ea typeface="Garet Bold"/>
                          <a:cs typeface="Garet Bold"/>
                          <a:sym typeface="Garet Bold"/>
                        </a:rPr>
                        <a:t>03</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5F5F5">
                        <a:alpha val="83922"/>
                      </a:srgbClr>
                    </a:solidFill>
                  </a:tcPr>
                </a:tc>
                <a:tc>
                  <a:txBody>
                    <a:bodyPr anchor="t" rtlCol="false"/>
                    <a:lstStyle/>
                    <a:p>
                      <a:pPr algn="l">
                        <a:lnSpc>
                          <a:spcPts val="2799"/>
                        </a:lnSpc>
                        <a:defRPr/>
                      </a:pPr>
                      <a:r>
                        <a:rPr lang="en-US" sz="1999" b="true">
                          <a:solidFill>
                            <a:srgbClr val="000000">
                              <a:alpha val="83922"/>
                            </a:srgbClr>
                          </a:solidFill>
                          <a:latin typeface="Garet Bold"/>
                          <a:ea typeface="Garet Bold"/>
                          <a:cs typeface="Garet Bold"/>
                          <a:sym typeface="Garet Bold"/>
                        </a:rPr>
                        <a:t>Observe Statistical Summary</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5F5F5">
                        <a:alpha val="83922"/>
                      </a:srgbClr>
                    </a:solidFill>
                  </a:tcPr>
                </a:tc>
              </a:tr>
              <a:tr h="822325">
                <a:tc>
                  <a:txBody>
                    <a:bodyPr anchor="t" rtlCol="false"/>
                    <a:lstStyle/>
                    <a:p>
                      <a:pPr algn="l">
                        <a:lnSpc>
                          <a:spcPts val="2799"/>
                        </a:lnSpc>
                        <a:defRPr/>
                      </a:pPr>
                      <a:r>
                        <a:rPr lang="en-US" sz="1999" b="true">
                          <a:solidFill>
                            <a:srgbClr val="000000">
                              <a:alpha val="83922"/>
                            </a:srgbClr>
                          </a:solidFill>
                          <a:latin typeface="Garet Bold"/>
                          <a:ea typeface="Garet Bold"/>
                          <a:cs typeface="Garet Bold"/>
                          <a:sym typeface="Garet Bold"/>
                        </a:rPr>
                        <a:t>04</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5F5F5">
                        <a:alpha val="83922"/>
                      </a:srgbClr>
                    </a:solidFill>
                  </a:tcPr>
                </a:tc>
                <a:tc>
                  <a:txBody>
                    <a:bodyPr anchor="t" rtlCol="false"/>
                    <a:lstStyle/>
                    <a:p>
                      <a:pPr algn="l">
                        <a:lnSpc>
                          <a:spcPts val="2799"/>
                        </a:lnSpc>
                        <a:defRPr/>
                      </a:pPr>
                      <a:r>
                        <a:rPr lang="en-US" sz="1999" b="true">
                          <a:solidFill>
                            <a:srgbClr val="000000">
                              <a:alpha val="83922"/>
                            </a:srgbClr>
                          </a:solidFill>
                          <a:latin typeface="Garet Bold"/>
                          <a:ea typeface="Garet Bold"/>
                          <a:cs typeface="Garet Bold"/>
                          <a:sym typeface="Garet Bold"/>
                        </a:rPr>
                        <a:t>Data Analysis Visualization</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5F5F5">
                        <a:alpha val="83922"/>
                      </a:srgbClr>
                    </a:solidFill>
                  </a:tcPr>
                </a:tc>
              </a:tr>
              <a:tr h="822325">
                <a:tc>
                  <a:txBody>
                    <a:bodyPr anchor="t" rtlCol="false"/>
                    <a:lstStyle/>
                    <a:p>
                      <a:pPr algn="l">
                        <a:lnSpc>
                          <a:spcPts val="2799"/>
                        </a:lnSpc>
                        <a:defRPr/>
                      </a:pPr>
                      <a:r>
                        <a:rPr lang="en-US" sz="1999" b="true">
                          <a:solidFill>
                            <a:srgbClr val="000000">
                              <a:alpha val="83922"/>
                            </a:srgbClr>
                          </a:solidFill>
                          <a:latin typeface="Garet Bold"/>
                          <a:ea typeface="Garet Bold"/>
                          <a:cs typeface="Garet Bold"/>
                          <a:sym typeface="Garet Bold"/>
                        </a:rPr>
                        <a:t>05</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5F5F5">
                        <a:alpha val="83922"/>
                      </a:srgbClr>
                    </a:solidFill>
                  </a:tcPr>
                </a:tc>
                <a:tc>
                  <a:txBody>
                    <a:bodyPr anchor="t" rtlCol="false"/>
                    <a:lstStyle/>
                    <a:p>
                      <a:pPr algn="l">
                        <a:lnSpc>
                          <a:spcPts val="2799"/>
                        </a:lnSpc>
                        <a:defRPr/>
                      </a:pPr>
                      <a:r>
                        <a:rPr lang="en-US" sz="1999" b="true">
                          <a:solidFill>
                            <a:srgbClr val="000000">
                              <a:alpha val="83922"/>
                            </a:srgbClr>
                          </a:solidFill>
                          <a:latin typeface="Garet Bold"/>
                          <a:ea typeface="Garet Bold"/>
                          <a:cs typeface="Garet Bold"/>
                          <a:sym typeface="Garet Bold"/>
                        </a:rPr>
                        <a:t>Duplicate Handling</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5F5F5">
                        <a:alpha val="83922"/>
                      </a:srgbClr>
                    </a:solidFill>
                  </a:tcPr>
                </a:tc>
              </a:tr>
              <a:tr h="822325">
                <a:tc>
                  <a:txBody>
                    <a:bodyPr anchor="t" rtlCol="false"/>
                    <a:lstStyle/>
                    <a:p>
                      <a:pPr algn="l">
                        <a:lnSpc>
                          <a:spcPts val="2799"/>
                        </a:lnSpc>
                        <a:defRPr/>
                      </a:pPr>
                      <a:r>
                        <a:rPr lang="en-US" sz="1999" b="true">
                          <a:solidFill>
                            <a:srgbClr val="000000">
                              <a:alpha val="83922"/>
                            </a:srgbClr>
                          </a:solidFill>
                          <a:latin typeface="Garet Bold"/>
                          <a:ea typeface="Garet Bold"/>
                          <a:cs typeface="Garet Bold"/>
                          <a:sym typeface="Garet Bold"/>
                        </a:rPr>
                        <a:t>06</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5F5F5">
                        <a:alpha val="83922"/>
                      </a:srgbClr>
                    </a:solidFill>
                  </a:tcPr>
                </a:tc>
                <a:tc>
                  <a:txBody>
                    <a:bodyPr anchor="t" rtlCol="false"/>
                    <a:lstStyle/>
                    <a:p>
                      <a:pPr algn="l">
                        <a:lnSpc>
                          <a:spcPts val="2799"/>
                        </a:lnSpc>
                        <a:defRPr/>
                      </a:pPr>
                      <a:r>
                        <a:rPr lang="en-US" sz="1999" b="true">
                          <a:solidFill>
                            <a:srgbClr val="000000">
                              <a:alpha val="83922"/>
                            </a:srgbClr>
                          </a:solidFill>
                          <a:latin typeface="Garet Bold"/>
                          <a:ea typeface="Garet Bold"/>
                          <a:cs typeface="Garet Bold"/>
                          <a:sym typeface="Garet Bold"/>
                        </a:rPr>
                        <a:t>Missing Value Handling</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5F5F5">
                        <a:alpha val="83922"/>
                      </a:srgbClr>
                    </a:solidFill>
                  </a:tcPr>
                </a:tc>
              </a:tr>
            </a:tbl>
          </a:graphicData>
        </a:graphic>
      </p:graphicFrame>
      <p:sp>
        <p:nvSpPr>
          <p:cNvPr name="Freeform 4" id="4"/>
          <p:cNvSpPr/>
          <p:nvPr/>
        </p:nvSpPr>
        <p:spPr>
          <a:xfrm flipH="false" flipV="false" rot="0">
            <a:off x="-1617989" y="785449"/>
            <a:ext cx="10178356" cy="7994636"/>
          </a:xfrm>
          <a:custGeom>
            <a:avLst/>
            <a:gdLst/>
            <a:ahLst/>
            <a:cxnLst/>
            <a:rect r="r" b="b" t="t" l="l"/>
            <a:pathLst>
              <a:path h="7994636" w="10178356">
                <a:moveTo>
                  <a:pt x="0" y="0"/>
                </a:moveTo>
                <a:lnTo>
                  <a:pt x="10178357" y="0"/>
                </a:lnTo>
                <a:lnTo>
                  <a:pt x="10178357" y="7994636"/>
                </a:lnTo>
                <a:lnTo>
                  <a:pt x="0" y="7994636"/>
                </a:lnTo>
                <a:lnTo>
                  <a:pt x="0" y="0"/>
                </a:lnTo>
                <a:close/>
              </a:path>
            </a:pathLst>
          </a:custGeom>
          <a:blipFill>
            <a:blip r:embed="rId3">
              <a:alphaModFix amt="77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1952625"/>
            <a:ext cx="5381056" cy="626370"/>
          </a:xfrm>
          <a:prstGeom prst="rect">
            <a:avLst/>
          </a:prstGeom>
        </p:spPr>
        <p:txBody>
          <a:bodyPr anchor="t" rtlCol="false" tIns="0" lIns="0" bIns="0" rIns="0">
            <a:spAutoFit/>
          </a:bodyPr>
          <a:lstStyle/>
          <a:p>
            <a:pPr algn="just" marL="0" indent="0" lvl="0">
              <a:lnSpc>
                <a:spcPts val="4785"/>
              </a:lnSpc>
              <a:spcBef>
                <a:spcPct val="0"/>
              </a:spcBef>
            </a:pPr>
            <a:r>
              <a:rPr lang="en-US" sz="4785">
                <a:solidFill>
                  <a:srgbClr val="FFFFFF"/>
                </a:solidFill>
                <a:latin typeface="Bree Serif"/>
                <a:ea typeface="Bree Serif"/>
                <a:cs typeface="Bree Serif"/>
                <a:sym typeface="Bree Serif"/>
              </a:rPr>
              <a:t>Definition of EDA</a:t>
            </a:r>
          </a:p>
        </p:txBody>
      </p:sp>
      <p:sp>
        <p:nvSpPr>
          <p:cNvPr name="TextBox 6" id="6"/>
          <p:cNvSpPr txBox="true"/>
          <p:nvPr/>
        </p:nvSpPr>
        <p:spPr>
          <a:xfrm rot="0">
            <a:off x="1028700" y="4725617"/>
            <a:ext cx="6314745" cy="3192160"/>
          </a:xfrm>
          <a:prstGeom prst="rect">
            <a:avLst/>
          </a:prstGeom>
        </p:spPr>
        <p:txBody>
          <a:bodyPr anchor="t" rtlCol="false" tIns="0" lIns="0" bIns="0" rIns="0">
            <a:spAutoFit/>
          </a:bodyPr>
          <a:lstStyle/>
          <a:p>
            <a:pPr algn="l">
              <a:lnSpc>
                <a:spcPts val="3604"/>
              </a:lnSpc>
            </a:pPr>
            <a:r>
              <a:rPr lang="en-US" sz="2574">
                <a:solidFill>
                  <a:srgbClr val="FFFFFF"/>
                </a:solidFill>
                <a:latin typeface="Open Sans"/>
                <a:ea typeface="Open Sans"/>
                <a:cs typeface="Open Sans"/>
                <a:sym typeface="Open Sans"/>
              </a:rPr>
              <a:t>Exploratory data analysi</a:t>
            </a:r>
            <a:r>
              <a:rPr lang="en-US" sz="2574">
                <a:solidFill>
                  <a:srgbClr val="FFFFFF"/>
                </a:solidFill>
                <a:latin typeface="Open Sans"/>
                <a:ea typeface="Open Sans"/>
                <a:cs typeface="Open Sans"/>
                <a:sym typeface="Open Sans"/>
              </a:rPr>
              <a:t>s (EDA) is used by data scientists to analyze and investigate data sets and summarize their main characteristics, often employing data visualization methods.</a:t>
            </a:r>
          </a:p>
          <a:p>
            <a:pPr algn="l">
              <a:lnSpc>
                <a:spcPts val="3604"/>
              </a:lnSpc>
            </a:pPr>
          </a:p>
          <a:p>
            <a:pPr algn="l">
              <a:lnSpc>
                <a:spcPts val="3604"/>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585133" y="10291762"/>
            <a:ext cx="18873133" cy="0"/>
          </a:xfrm>
          <a:prstGeom prst="line">
            <a:avLst/>
          </a:prstGeom>
          <a:ln cap="rnd" w="9525">
            <a:solidFill>
              <a:srgbClr val="000000"/>
            </a:solidFill>
            <a:prstDash val="solid"/>
            <a:headEnd type="none" len="sm" w="sm"/>
            <a:tailEnd type="none" len="sm" w="sm"/>
          </a:ln>
        </p:spPr>
      </p:sp>
      <p:sp>
        <p:nvSpPr>
          <p:cNvPr name="Freeform 4" id="4"/>
          <p:cNvSpPr/>
          <p:nvPr/>
        </p:nvSpPr>
        <p:spPr>
          <a:xfrm flipH="false" flipV="false" rot="0">
            <a:off x="1028700" y="1805618"/>
            <a:ext cx="9657221" cy="2614386"/>
          </a:xfrm>
          <a:custGeom>
            <a:avLst/>
            <a:gdLst/>
            <a:ahLst/>
            <a:cxnLst/>
            <a:rect r="r" b="b" t="t" l="l"/>
            <a:pathLst>
              <a:path h="2614386" w="9657221">
                <a:moveTo>
                  <a:pt x="0" y="0"/>
                </a:moveTo>
                <a:lnTo>
                  <a:pt x="9657221" y="0"/>
                </a:lnTo>
                <a:lnTo>
                  <a:pt x="9657221" y="2614386"/>
                </a:lnTo>
                <a:lnTo>
                  <a:pt x="0" y="2614386"/>
                </a:lnTo>
                <a:lnTo>
                  <a:pt x="0" y="0"/>
                </a:lnTo>
                <a:close/>
              </a:path>
            </a:pathLst>
          </a:custGeom>
          <a:blipFill>
            <a:blip r:embed="rId3"/>
            <a:stretch>
              <a:fillRect l="0" t="0" r="0" b="0"/>
            </a:stretch>
          </a:blipFill>
        </p:spPr>
      </p:sp>
      <p:sp>
        <p:nvSpPr>
          <p:cNvPr name="Freeform 5" id="5"/>
          <p:cNvSpPr/>
          <p:nvPr/>
        </p:nvSpPr>
        <p:spPr>
          <a:xfrm flipH="false" flipV="false" rot="0">
            <a:off x="10136841" y="4877204"/>
            <a:ext cx="7122459" cy="4792023"/>
          </a:xfrm>
          <a:custGeom>
            <a:avLst/>
            <a:gdLst/>
            <a:ahLst/>
            <a:cxnLst/>
            <a:rect r="r" b="b" t="t" l="l"/>
            <a:pathLst>
              <a:path h="4792023" w="7122459">
                <a:moveTo>
                  <a:pt x="0" y="0"/>
                </a:moveTo>
                <a:lnTo>
                  <a:pt x="7122459" y="0"/>
                </a:lnTo>
                <a:lnTo>
                  <a:pt x="7122459" y="4792023"/>
                </a:lnTo>
                <a:lnTo>
                  <a:pt x="0" y="4792023"/>
                </a:lnTo>
                <a:lnTo>
                  <a:pt x="0" y="0"/>
                </a:lnTo>
                <a:close/>
              </a:path>
            </a:pathLst>
          </a:custGeom>
          <a:blipFill>
            <a:blip r:embed="rId4"/>
            <a:stretch>
              <a:fillRect l="0" t="0" r="0" b="0"/>
            </a:stretch>
          </a:blipFill>
        </p:spPr>
      </p:sp>
      <p:sp>
        <p:nvSpPr>
          <p:cNvPr name="TextBox 6" id="6"/>
          <p:cNvSpPr txBox="true"/>
          <p:nvPr/>
        </p:nvSpPr>
        <p:spPr>
          <a:xfrm rot="0">
            <a:off x="1028700" y="2438464"/>
            <a:ext cx="4727115" cy="353060"/>
          </a:xfrm>
          <a:prstGeom prst="rect">
            <a:avLst/>
          </a:prstGeom>
        </p:spPr>
        <p:txBody>
          <a:bodyPr anchor="t" rtlCol="false" tIns="0" lIns="0" bIns="0" rIns="0">
            <a:spAutoFit/>
          </a:bodyPr>
          <a:lstStyle/>
          <a:p>
            <a:pPr algn="l" marL="0" indent="0" lvl="0">
              <a:lnSpc>
                <a:spcPts val="2859"/>
              </a:lnSpc>
              <a:spcBef>
                <a:spcPct val="0"/>
              </a:spcBef>
            </a:pPr>
          </a:p>
        </p:txBody>
      </p:sp>
      <p:sp>
        <p:nvSpPr>
          <p:cNvPr name="TextBox 7" id="7"/>
          <p:cNvSpPr txBox="true"/>
          <p:nvPr/>
        </p:nvSpPr>
        <p:spPr>
          <a:xfrm rot="0">
            <a:off x="2112244" y="4952397"/>
            <a:ext cx="7490133" cy="3449955"/>
          </a:xfrm>
          <a:prstGeom prst="rect">
            <a:avLst/>
          </a:prstGeom>
        </p:spPr>
        <p:txBody>
          <a:bodyPr anchor="t" rtlCol="false" tIns="0" lIns="0" bIns="0" rIns="0">
            <a:spAutoFit/>
          </a:bodyPr>
          <a:lstStyle/>
          <a:p>
            <a:pPr algn="l" marL="388620" indent="-194310" lvl="1">
              <a:lnSpc>
                <a:spcPts val="2520"/>
              </a:lnSpc>
              <a:spcBef>
                <a:spcPct val="0"/>
              </a:spcBef>
              <a:buFont typeface="Arial"/>
              <a:buChar char="•"/>
            </a:pPr>
            <a:r>
              <a:rPr lang="en-US" sz="1800">
                <a:solidFill>
                  <a:srgbClr val="FFFFFF"/>
                </a:solidFill>
                <a:latin typeface="Garet"/>
                <a:ea typeface="Garet"/>
                <a:cs typeface="Garet"/>
                <a:sym typeface="Garet"/>
              </a:rPr>
              <a:t>Females had a significantly higher survival rate: This aligns with the historical accounts where "women and children first" was the priority during evacuation. The visualization might show a substantially higher proportion of surviving females compared to males.</a:t>
            </a:r>
          </a:p>
          <a:p>
            <a:pPr algn="l">
              <a:lnSpc>
                <a:spcPts val="2520"/>
              </a:lnSpc>
              <a:spcBef>
                <a:spcPct val="0"/>
              </a:spcBef>
            </a:pPr>
          </a:p>
          <a:p>
            <a:pPr algn="l" marL="388620" indent="-194310" lvl="1">
              <a:lnSpc>
                <a:spcPts val="2520"/>
              </a:lnSpc>
              <a:spcBef>
                <a:spcPct val="0"/>
              </a:spcBef>
              <a:buFont typeface="Arial"/>
              <a:buChar char="•"/>
            </a:pPr>
            <a:r>
              <a:rPr lang="en-US" sz="1800">
                <a:solidFill>
                  <a:srgbClr val="FFFFFF"/>
                </a:solidFill>
                <a:latin typeface="Garet"/>
                <a:ea typeface="Garet"/>
                <a:cs typeface="Garet"/>
                <a:sym typeface="Garet"/>
              </a:rPr>
              <a:t>Males had a lower survival rate: A larger proportion of males might have perished in the disaster due to factors like limited lifeboat space and the prioritization of women and children. The visualization could reflect this through a lower survival rate for males.</a:t>
            </a:r>
          </a:p>
        </p:txBody>
      </p:sp>
      <p:sp>
        <p:nvSpPr>
          <p:cNvPr name="TextBox 8" id="8"/>
          <p:cNvSpPr txBox="true"/>
          <p:nvPr/>
        </p:nvSpPr>
        <p:spPr>
          <a:xfrm rot="0">
            <a:off x="1028700" y="1134312"/>
            <a:ext cx="8796710" cy="482176"/>
          </a:xfrm>
          <a:prstGeom prst="rect">
            <a:avLst/>
          </a:prstGeom>
        </p:spPr>
        <p:txBody>
          <a:bodyPr anchor="t" rtlCol="false" tIns="0" lIns="0" bIns="0" rIns="0">
            <a:spAutoFit/>
          </a:bodyPr>
          <a:lstStyle/>
          <a:p>
            <a:pPr algn="l" marL="0" indent="0" lvl="0">
              <a:lnSpc>
                <a:spcPts val="3608"/>
              </a:lnSpc>
              <a:spcBef>
                <a:spcPct val="0"/>
              </a:spcBef>
            </a:pPr>
            <a:r>
              <a:rPr lang="en-US" sz="3608" spc="-119">
                <a:solidFill>
                  <a:srgbClr val="FFFFFF"/>
                </a:solidFill>
                <a:latin typeface="Canva Sans"/>
                <a:ea typeface="Canva Sans"/>
                <a:cs typeface="Canva Sans"/>
                <a:sym typeface="Canva Sans"/>
              </a:rPr>
              <a:t>Final Data Analysis Visualization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585133" y="10291762"/>
            <a:ext cx="18873133" cy="0"/>
          </a:xfrm>
          <a:prstGeom prst="line">
            <a:avLst/>
          </a:prstGeom>
          <a:ln cap="rnd" w="9525">
            <a:solidFill>
              <a:srgbClr val="000000"/>
            </a:solidFill>
            <a:prstDash val="solid"/>
            <a:headEnd type="none" len="sm" w="sm"/>
            <a:tailEnd type="none" len="sm" w="sm"/>
          </a:ln>
        </p:spPr>
      </p:sp>
      <p:sp>
        <p:nvSpPr>
          <p:cNvPr name="Freeform 4" id="4"/>
          <p:cNvSpPr/>
          <p:nvPr/>
        </p:nvSpPr>
        <p:spPr>
          <a:xfrm flipH="false" flipV="false" rot="0">
            <a:off x="9586472" y="1441560"/>
            <a:ext cx="6945150" cy="2699927"/>
          </a:xfrm>
          <a:custGeom>
            <a:avLst/>
            <a:gdLst/>
            <a:ahLst/>
            <a:cxnLst/>
            <a:rect r="r" b="b" t="t" l="l"/>
            <a:pathLst>
              <a:path h="2699927" w="6945150">
                <a:moveTo>
                  <a:pt x="0" y="0"/>
                </a:moveTo>
                <a:lnTo>
                  <a:pt x="6945150" y="0"/>
                </a:lnTo>
                <a:lnTo>
                  <a:pt x="6945150" y="2699927"/>
                </a:lnTo>
                <a:lnTo>
                  <a:pt x="0" y="2699927"/>
                </a:lnTo>
                <a:lnTo>
                  <a:pt x="0" y="0"/>
                </a:lnTo>
                <a:close/>
              </a:path>
            </a:pathLst>
          </a:custGeom>
          <a:blipFill>
            <a:blip r:embed="rId3"/>
            <a:stretch>
              <a:fillRect l="0" t="0" r="0" b="0"/>
            </a:stretch>
          </a:blipFill>
        </p:spPr>
      </p:sp>
      <p:sp>
        <p:nvSpPr>
          <p:cNvPr name="Freeform 5" id="5"/>
          <p:cNvSpPr/>
          <p:nvPr/>
        </p:nvSpPr>
        <p:spPr>
          <a:xfrm flipH="false" flipV="false" rot="0">
            <a:off x="9586472" y="4415737"/>
            <a:ext cx="7672828" cy="4973761"/>
          </a:xfrm>
          <a:custGeom>
            <a:avLst/>
            <a:gdLst/>
            <a:ahLst/>
            <a:cxnLst/>
            <a:rect r="r" b="b" t="t" l="l"/>
            <a:pathLst>
              <a:path h="4973761" w="7672828">
                <a:moveTo>
                  <a:pt x="0" y="0"/>
                </a:moveTo>
                <a:lnTo>
                  <a:pt x="7672828" y="0"/>
                </a:lnTo>
                <a:lnTo>
                  <a:pt x="7672828" y="4973761"/>
                </a:lnTo>
                <a:lnTo>
                  <a:pt x="0" y="4973761"/>
                </a:lnTo>
                <a:lnTo>
                  <a:pt x="0" y="0"/>
                </a:lnTo>
                <a:close/>
              </a:path>
            </a:pathLst>
          </a:custGeom>
          <a:blipFill>
            <a:blip r:embed="rId4"/>
            <a:stretch>
              <a:fillRect l="-3105" t="-1281" r="-1314" b="0"/>
            </a:stretch>
          </a:blipFill>
        </p:spPr>
      </p:sp>
      <p:sp>
        <p:nvSpPr>
          <p:cNvPr name="TextBox 6" id="6"/>
          <p:cNvSpPr txBox="true"/>
          <p:nvPr/>
        </p:nvSpPr>
        <p:spPr>
          <a:xfrm rot="0">
            <a:off x="1028700" y="2438464"/>
            <a:ext cx="4727115" cy="353060"/>
          </a:xfrm>
          <a:prstGeom prst="rect">
            <a:avLst/>
          </a:prstGeom>
        </p:spPr>
        <p:txBody>
          <a:bodyPr anchor="t" rtlCol="false" tIns="0" lIns="0" bIns="0" rIns="0">
            <a:spAutoFit/>
          </a:bodyPr>
          <a:lstStyle/>
          <a:p>
            <a:pPr algn="l" marL="0" indent="0" lvl="0">
              <a:lnSpc>
                <a:spcPts val="2859"/>
              </a:lnSpc>
              <a:spcBef>
                <a:spcPct val="0"/>
              </a:spcBef>
            </a:pPr>
          </a:p>
        </p:txBody>
      </p:sp>
      <p:sp>
        <p:nvSpPr>
          <p:cNvPr name="TextBox 7" id="7"/>
          <p:cNvSpPr txBox="true"/>
          <p:nvPr/>
        </p:nvSpPr>
        <p:spPr>
          <a:xfrm rot="0">
            <a:off x="1028700" y="2981527"/>
            <a:ext cx="7545399" cy="4711954"/>
          </a:xfrm>
          <a:prstGeom prst="rect">
            <a:avLst/>
          </a:prstGeom>
        </p:spPr>
        <p:txBody>
          <a:bodyPr anchor="t" rtlCol="false" tIns="0" lIns="0" bIns="0" rIns="0">
            <a:spAutoFit/>
          </a:bodyPr>
          <a:lstStyle/>
          <a:p>
            <a:pPr algn="l" marL="367032" indent="-183516" lvl="1">
              <a:lnSpc>
                <a:spcPts val="2363"/>
              </a:lnSpc>
              <a:buFont typeface="Arial"/>
              <a:buChar char="•"/>
            </a:pPr>
            <a:r>
              <a:rPr lang="en-US" sz="1700">
                <a:solidFill>
                  <a:srgbClr val="FFFFFF"/>
                </a:solidFill>
                <a:latin typeface="Garet"/>
                <a:ea typeface="Garet"/>
                <a:cs typeface="Garet"/>
                <a:sym typeface="Garet"/>
              </a:rPr>
              <a:t>Female passengers, especially children and adults, had higher survival proportions: This aligns with the "women and children first" protocol during evacuation. The heatmap might show darker colors and higher annotations for cells representing females in various age groups.</a:t>
            </a:r>
          </a:p>
          <a:p>
            <a:pPr algn="l">
              <a:lnSpc>
                <a:spcPts val="2363"/>
              </a:lnSpc>
            </a:pPr>
          </a:p>
          <a:p>
            <a:pPr algn="l" marL="367032" indent="-183516" lvl="1">
              <a:lnSpc>
                <a:spcPts val="2363"/>
              </a:lnSpc>
              <a:buFont typeface="Arial"/>
              <a:buChar char="•"/>
            </a:pPr>
            <a:r>
              <a:rPr lang="en-US" sz="1700">
                <a:solidFill>
                  <a:srgbClr val="FFFFFF"/>
                </a:solidFill>
                <a:latin typeface="Garet"/>
                <a:ea typeface="Garet"/>
                <a:cs typeface="Garet"/>
                <a:sym typeface="Garet"/>
              </a:rPr>
              <a:t>Male passengers, especially adults, had lower survival proportions: Males, particularly adults, might have faced lower survival chances due to limited lifeboat space and prioritization of women and children. The heatmap could reflect this through lighter colors and lower annotations for cells representing males.</a:t>
            </a:r>
          </a:p>
          <a:p>
            <a:pPr algn="l">
              <a:lnSpc>
                <a:spcPts val="2363"/>
              </a:lnSpc>
            </a:pPr>
          </a:p>
          <a:p>
            <a:pPr algn="l" marL="367032" indent="-183516" lvl="1">
              <a:lnSpc>
                <a:spcPts val="2363"/>
              </a:lnSpc>
              <a:buFont typeface="Arial"/>
              <a:buChar char="•"/>
            </a:pPr>
            <a:r>
              <a:rPr lang="en-US" sz="1700">
                <a:solidFill>
                  <a:srgbClr val="FFFFFF"/>
                </a:solidFill>
                <a:latin typeface="Garet"/>
                <a:ea typeface="Garet"/>
                <a:cs typeface="Garet"/>
                <a:sym typeface="Garet"/>
              </a:rPr>
              <a:t>Age played a role within gender: While females generally had higher survival rates, there might be variations within age groups. For example, female children might have had slightly higher survival proportions than adult females.</a:t>
            </a:r>
          </a:p>
        </p:txBody>
      </p:sp>
      <p:sp>
        <p:nvSpPr>
          <p:cNvPr name="TextBox 8" id="8"/>
          <p:cNvSpPr txBox="true"/>
          <p:nvPr/>
        </p:nvSpPr>
        <p:spPr>
          <a:xfrm rot="0">
            <a:off x="1357460" y="959384"/>
            <a:ext cx="8796710" cy="482176"/>
          </a:xfrm>
          <a:prstGeom prst="rect">
            <a:avLst/>
          </a:prstGeom>
        </p:spPr>
        <p:txBody>
          <a:bodyPr anchor="t" rtlCol="false" tIns="0" lIns="0" bIns="0" rIns="0">
            <a:spAutoFit/>
          </a:bodyPr>
          <a:lstStyle/>
          <a:p>
            <a:pPr algn="l" marL="0" indent="0" lvl="0">
              <a:lnSpc>
                <a:spcPts val="3608"/>
              </a:lnSpc>
              <a:spcBef>
                <a:spcPct val="0"/>
              </a:spcBef>
            </a:pPr>
            <a:r>
              <a:rPr lang="en-US" sz="3608" spc="-119">
                <a:solidFill>
                  <a:srgbClr val="FFFFFF"/>
                </a:solidFill>
                <a:latin typeface="Canva Sans"/>
                <a:ea typeface="Canva Sans"/>
                <a:cs typeface="Canva Sans"/>
                <a:sym typeface="Canva Sans"/>
              </a:rPr>
              <a:t>Final Data Analysis Visualization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585133" y="10291762"/>
            <a:ext cx="18873133" cy="0"/>
          </a:xfrm>
          <a:prstGeom prst="line">
            <a:avLst/>
          </a:prstGeom>
          <a:ln cap="rnd" w="9525">
            <a:solidFill>
              <a:srgbClr val="000000"/>
            </a:solidFill>
            <a:prstDash val="solid"/>
            <a:headEnd type="none" len="sm" w="sm"/>
            <a:tailEnd type="none" len="sm" w="sm"/>
          </a:ln>
        </p:spPr>
      </p:sp>
      <p:sp>
        <p:nvSpPr>
          <p:cNvPr name="TextBox 4" id="4"/>
          <p:cNvSpPr txBox="true"/>
          <p:nvPr/>
        </p:nvSpPr>
        <p:spPr>
          <a:xfrm rot="0">
            <a:off x="1028700" y="3464554"/>
            <a:ext cx="8999736" cy="2776867"/>
          </a:xfrm>
          <a:prstGeom prst="rect">
            <a:avLst/>
          </a:prstGeom>
        </p:spPr>
        <p:txBody>
          <a:bodyPr anchor="t" rtlCol="false" tIns="0" lIns="0" bIns="0" rIns="0">
            <a:spAutoFit/>
          </a:bodyPr>
          <a:lstStyle/>
          <a:p>
            <a:pPr algn="l">
              <a:lnSpc>
                <a:spcPts val="11749"/>
              </a:lnSpc>
            </a:pPr>
            <a:r>
              <a:rPr lang="en-US" sz="4699" b="true">
                <a:solidFill>
                  <a:srgbClr val="FFFFFF"/>
                </a:solidFill>
                <a:latin typeface="Garet Bold"/>
                <a:ea typeface="Garet Bold"/>
                <a:cs typeface="Garet Bold"/>
                <a:sym typeface="Garet Bold"/>
              </a:rPr>
              <a:t>This is the end of the session.</a:t>
            </a:r>
          </a:p>
          <a:p>
            <a:pPr algn="l">
              <a:lnSpc>
                <a:spcPts val="11749"/>
              </a:lnSpc>
            </a:pPr>
            <a:r>
              <a:rPr lang="en-US" sz="4699" b="true">
                <a:solidFill>
                  <a:srgbClr val="FFFFFF"/>
                </a:solidFill>
                <a:latin typeface="Garet Bold"/>
                <a:ea typeface="Garet Bold"/>
                <a:cs typeface="Garet Bold"/>
                <a:sym typeface="Garet Bold"/>
              </a:rPr>
              <a:t>Thank you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6863997" y="2099946"/>
            <a:ext cx="8792848" cy="1895860"/>
          </a:xfrm>
          <a:custGeom>
            <a:avLst/>
            <a:gdLst/>
            <a:ahLst/>
            <a:cxnLst/>
            <a:rect r="r" b="b" t="t" l="l"/>
            <a:pathLst>
              <a:path h="1895860" w="8792848">
                <a:moveTo>
                  <a:pt x="0" y="0"/>
                </a:moveTo>
                <a:lnTo>
                  <a:pt x="8792849" y="0"/>
                </a:lnTo>
                <a:lnTo>
                  <a:pt x="8792849" y="1895861"/>
                </a:lnTo>
                <a:lnTo>
                  <a:pt x="0" y="1895861"/>
                </a:lnTo>
                <a:lnTo>
                  <a:pt x="0" y="0"/>
                </a:lnTo>
                <a:close/>
              </a:path>
            </a:pathLst>
          </a:custGeom>
          <a:blipFill>
            <a:blip r:embed="rId3"/>
            <a:stretch>
              <a:fillRect l="0" t="-11472" r="-11600" b="-20"/>
            </a:stretch>
          </a:blipFill>
        </p:spPr>
      </p:sp>
      <p:sp>
        <p:nvSpPr>
          <p:cNvPr name="Freeform 4" id="4"/>
          <p:cNvSpPr/>
          <p:nvPr/>
        </p:nvSpPr>
        <p:spPr>
          <a:xfrm flipH="false" flipV="false" rot="0">
            <a:off x="6863997" y="4613494"/>
            <a:ext cx="9656948" cy="1798607"/>
          </a:xfrm>
          <a:custGeom>
            <a:avLst/>
            <a:gdLst/>
            <a:ahLst/>
            <a:cxnLst/>
            <a:rect r="r" b="b" t="t" l="l"/>
            <a:pathLst>
              <a:path h="1798607" w="9656948">
                <a:moveTo>
                  <a:pt x="0" y="0"/>
                </a:moveTo>
                <a:lnTo>
                  <a:pt x="9656948" y="0"/>
                </a:lnTo>
                <a:lnTo>
                  <a:pt x="9656948" y="1798607"/>
                </a:lnTo>
                <a:lnTo>
                  <a:pt x="0" y="1798607"/>
                </a:lnTo>
                <a:lnTo>
                  <a:pt x="0" y="0"/>
                </a:lnTo>
                <a:close/>
              </a:path>
            </a:pathLst>
          </a:custGeom>
          <a:blipFill>
            <a:blip r:embed="rId4"/>
            <a:stretch>
              <a:fillRect l="0" t="0" r="0" b="0"/>
            </a:stretch>
          </a:blipFill>
        </p:spPr>
      </p:sp>
      <p:sp>
        <p:nvSpPr>
          <p:cNvPr name="TextBox 5" id="5"/>
          <p:cNvSpPr txBox="true"/>
          <p:nvPr/>
        </p:nvSpPr>
        <p:spPr>
          <a:xfrm rot="0">
            <a:off x="1371304" y="2061846"/>
            <a:ext cx="5339228" cy="3220720"/>
          </a:xfrm>
          <a:prstGeom prst="rect">
            <a:avLst/>
          </a:prstGeom>
        </p:spPr>
        <p:txBody>
          <a:bodyPr anchor="t" rtlCol="false" tIns="0" lIns="0" bIns="0" rIns="0">
            <a:spAutoFit/>
          </a:bodyPr>
          <a:lstStyle/>
          <a:p>
            <a:pPr algn="r">
              <a:lnSpc>
                <a:spcPts val="3359"/>
              </a:lnSpc>
            </a:pPr>
            <a:r>
              <a:rPr lang="en-US" sz="2399">
                <a:solidFill>
                  <a:srgbClr val="000000"/>
                </a:solidFill>
                <a:latin typeface="Garet"/>
                <a:ea typeface="Garet"/>
                <a:cs typeface="Garet"/>
                <a:sym typeface="Garet"/>
              </a:rPr>
              <a:t>Import Library</a:t>
            </a:r>
          </a:p>
          <a:p>
            <a:pPr algn="r">
              <a:lnSpc>
                <a:spcPts val="2800"/>
              </a:lnSpc>
            </a:pPr>
          </a:p>
          <a:p>
            <a:pPr algn="r">
              <a:lnSpc>
                <a:spcPts val="2800"/>
              </a:lnSpc>
            </a:pPr>
            <a:r>
              <a:rPr lang="en-US" sz="2000">
                <a:solidFill>
                  <a:srgbClr val="000000"/>
                </a:solidFill>
                <a:latin typeface="Garet"/>
                <a:ea typeface="Garet"/>
                <a:cs typeface="Garet"/>
                <a:sym typeface="Garet"/>
              </a:rPr>
              <a:t>Use the Pandas for importing libraries. </a:t>
            </a:r>
          </a:p>
          <a:p>
            <a:pPr algn="r">
              <a:lnSpc>
                <a:spcPts val="2800"/>
              </a:lnSpc>
            </a:pPr>
            <a:r>
              <a:rPr lang="en-US" sz="2000">
                <a:solidFill>
                  <a:srgbClr val="000000"/>
                </a:solidFill>
                <a:latin typeface="Garet"/>
                <a:ea typeface="Garet"/>
                <a:cs typeface="Garet"/>
                <a:sym typeface="Garet"/>
              </a:rPr>
              <a:t>Pandas is a Python library used for working with data sets. It has functions for analyzing, cleaning, exploring, and manipulating dataimport pandas as pd</a:t>
            </a:r>
          </a:p>
          <a:p>
            <a:pPr algn="r">
              <a:lnSpc>
                <a:spcPts val="2800"/>
              </a:lnSpc>
            </a:pPr>
          </a:p>
          <a:p>
            <a:pPr algn="r">
              <a:lnSpc>
                <a:spcPts val="2800"/>
              </a:lnSpc>
            </a:pPr>
          </a:p>
        </p:txBody>
      </p:sp>
      <p:sp>
        <p:nvSpPr>
          <p:cNvPr name="TextBox 6" id="6"/>
          <p:cNvSpPr txBox="true"/>
          <p:nvPr/>
        </p:nvSpPr>
        <p:spPr>
          <a:xfrm rot="0">
            <a:off x="3355795" y="2061846"/>
            <a:ext cx="467670" cy="372745"/>
          </a:xfrm>
          <a:prstGeom prst="rect">
            <a:avLst/>
          </a:prstGeom>
        </p:spPr>
        <p:txBody>
          <a:bodyPr anchor="t" rtlCol="false" tIns="0" lIns="0" bIns="0" rIns="0">
            <a:spAutoFit/>
          </a:bodyPr>
          <a:lstStyle/>
          <a:p>
            <a:pPr algn="r">
              <a:lnSpc>
                <a:spcPts val="3079"/>
              </a:lnSpc>
            </a:pPr>
            <a:r>
              <a:rPr lang="en-US" b="true" sz="2199">
                <a:solidFill>
                  <a:srgbClr val="000000"/>
                </a:solidFill>
                <a:latin typeface="Garet Bold"/>
                <a:ea typeface="Garet Bold"/>
                <a:cs typeface="Garet Bold"/>
                <a:sym typeface="Garet Bold"/>
              </a:rPr>
              <a:t>01</a:t>
            </a:r>
          </a:p>
        </p:txBody>
      </p:sp>
      <p:sp>
        <p:nvSpPr>
          <p:cNvPr name="TextBox 7" id="7"/>
          <p:cNvSpPr txBox="true"/>
          <p:nvPr/>
        </p:nvSpPr>
        <p:spPr>
          <a:xfrm rot="0">
            <a:off x="3589630" y="5719951"/>
            <a:ext cx="3120902" cy="692150"/>
          </a:xfrm>
          <a:prstGeom prst="rect">
            <a:avLst/>
          </a:prstGeom>
        </p:spPr>
        <p:txBody>
          <a:bodyPr anchor="t" rtlCol="false" tIns="0" lIns="0" bIns="0" rIns="0">
            <a:spAutoFit/>
          </a:bodyPr>
          <a:lstStyle/>
          <a:p>
            <a:pPr algn="l">
              <a:lnSpc>
                <a:spcPts val="2800"/>
              </a:lnSpc>
            </a:pPr>
            <a:r>
              <a:rPr lang="en-US" sz="2000">
                <a:solidFill>
                  <a:srgbClr val="000000"/>
                </a:solidFill>
                <a:latin typeface="Garet"/>
                <a:ea typeface="Garet"/>
                <a:cs typeface="Garet"/>
                <a:sym typeface="Garet"/>
              </a:rPr>
              <a:t>Syncorizing google drive with datasets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698392" y="1991160"/>
            <a:ext cx="8236044" cy="6304681"/>
          </a:xfrm>
          <a:custGeom>
            <a:avLst/>
            <a:gdLst/>
            <a:ahLst/>
            <a:cxnLst/>
            <a:rect r="r" b="b" t="t" l="l"/>
            <a:pathLst>
              <a:path h="6304681" w="8236044">
                <a:moveTo>
                  <a:pt x="0" y="0"/>
                </a:moveTo>
                <a:lnTo>
                  <a:pt x="8236044" y="0"/>
                </a:lnTo>
                <a:lnTo>
                  <a:pt x="8236044" y="6304680"/>
                </a:lnTo>
                <a:lnTo>
                  <a:pt x="0" y="6304680"/>
                </a:lnTo>
                <a:lnTo>
                  <a:pt x="0" y="0"/>
                </a:lnTo>
                <a:close/>
              </a:path>
            </a:pathLst>
          </a:custGeom>
          <a:blipFill>
            <a:blip r:embed="rId3"/>
            <a:stretch>
              <a:fillRect l="0" t="0" r="0" b="0"/>
            </a:stretch>
          </a:blipFill>
        </p:spPr>
      </p:sp>
      <p:sp>
        <p:nvSpPr>
          <p:cNvPr name="TextBox 4" id="4"/>
          <p:cNvSpPr txBox="true"/>
          <p:nvPr/>
        </p:nvSpPr>
        <p:spPr>
          <a:xfrm rot="0">
            <a:off x="2698392" y="1308735"/>
            <a:ext cx="7439866" cy="339725"/>
          </a:xfrm>
          <a:prstGeom prst="rect">
            <a:avLst/>
          </a:prstGeom>
        </p:spPr>
        <p:txBody>
          <a:bodyPr anchor="t" rtlCol="false" tIns="0" lIns="0" bIns="0" rIns="0">
            <a:spAutoFit/>
          </a:bodyPr>
          <a:lstStyle/>
          <a:p>
            <a:pPr algn="l">
              <a:lnSpc>
                <a:spcPts val="2800"/>
              </a:lnSpc>
            </a:pPr>
            <a:r>
              <a:rPr lang="en-US" sz="2000">
                <a:solidFill>
                  <a:srgbClr val="000000"/>
                </a:solidFill>
                <a:latin typeface="Garet"/>
                <a:ea typeface="Garet"/>
                <a:cs typeface="Garet"/>
                <a:sym typeface="Garet"/>
              </a:rPr>
              <a:t>Showing the datasets that has been imported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67601" y="1821841"/>
            <a:ext cx="5219020" cy="2449596"/>
          </a:xfrm>
          <a:custGeom>
            <a:avLst/>
            <a:gdLst/>
            <a:ahLst/>
            <a:cxnLst/>
            <a:rect r="r" b="b" t="t" l="l"/>
            <a:pathLst>
              <a:path h="2449596" w="5219020">
                <a:moveTo>
                  <a:pt x="0" y="0"/>
                </a:moveTo>
                <a:lnTo>
                  <a:pt x="5219019" y="0"/>
                </a:lnTo>
                <a:lnTo>
                  <a:pt x="5219019" y="2449596"/>
                </a:lnTo>
                <a:lnTo>
                  <a:pt x="0" y="2449596"/>
                </a:lnTo>
                <a:lnTo>
                  <a:pt x="0" y="0"/>
                </a:lnTo>
                <a:close/>
              </a:path>
            </a:pathLst>
          </a:custGeom>
          <a:blipFill>
            <a:blip r:embed="rId3"/>
            <a:stretch>
              <a:fillRect l="0" t="0" r="0" b="0"/>
            </a:stretch>
          </a:blipFill>
        </p:spPr>
      </p:sp>
      <p:sp>
        <p:nvSpPr>
          <p:cNvPr name="Freeform 4" id="4"/>
          <p:cNvSpPr/>
          <p:nvPr/>
        </p:nvSpPr>
        <p:spPr>
          <a:xfrm flipH="false" flipV="false" rot="0">
            <a:off x="1767601" y="4375469"/>
            <a:ext cx="4769118" cy="2603360"/>
          </a:xfrm>
          <a:custGeom>
            <a:avLst/>
            <a:gdLst/>
            <a:ahLst/>
            <a:cxnLst/>
            <a:rect r="r" b="b" t="t" l="l"/>
            <a:pathLst>
              <a:path h="2603360" w="4769118">
                <a:moveTo>
                  <a:pt x="0" y="0"/>
                </a:moveTo>
                <a:lnTo>
                  <a:pt x="4769117" y="0"/>
                </a:lnTo>
                <a:lnTo>
                  <a:pt x="4769117" y="2603360"/>
                </a:lnTo>
                <a:lnTo>
                  <a:pt x="0" y="2603360"/>
                </a:lnTo>
                <a:lnTo>
                  <a:pt x="0" y="0"/>
                </a:lnTo>
                <a:close/>
              </a:path>
            </a:pathLst>
          </a:custGeom>
          <a:blipFill>
            <a:blip r:embed="rId4"/>
            <a:stretch>
              <a:fillRect l="0" t="0" r="0" b="0"/>
            </a:stretch>
          </a:blipFill>
        </p:spPr>
      </p:sp>
      <p:sp>
        <p:nvSpPr>
          <p:cNvPr name="Freeform 5" id="5"/>
          <p:cNvSpPr/>
          <p:nvPr/>
        </p:nvSpPr>
        <p:spPr>
          <a:xfrm flipH="false" flipV="false" rot="0">
            <a:off x="1767601" y="7083604"/>
            <a:ext cx="5364358" cy="2697247"/>
          </a:xfrm>
          <a:custGeom>
            <a:avLst/>
            <a:gdLst/>
            <a:ahLst/>
            <a:cxnLst/>
            <a:rect r="r" b="b" t="t" l="l"/>
            <a:pathLst>
              <a:path h="2697247" w="5364358">
                <a:moveTo>
                  <a:pt x="0" y="0"/>
                </a:moveTo>
                <a:lnTo>
                  <a:pt x="5364358" y="0"/>
                </a:lnTo>
                <a:lnTo>
                  <a:pt x="5364358" y="2697247"/>
                </a:lnTo>
                <a:lnTo>
                  <a:pt x="0" y="2697247"/>
                </a:lnTo>
                <a:lnTo>
                  <a:pt x="0" y="0"/>
                </a:lnTo>
                <a:close/>
              </a:path>
            </a:pathLst>
          </a:custGeom>
          <a:blipFill>
            <a:blip r:embed="rId5"/>
            <a:stretch>
              <a:fillRect l="0" t="0" r="0" b="0"/>
            </a:stretch>
          </a:blipFill>
        </p:spPr>
      </p:sp>
      <p:sp>
        <p:nvSpPr>
          <p:cNvPr name="TextBox 6" id="6"/>
          <p:cNvSpPr txBox="true"/>
          <p:nvPr/>
        </p:nvSpPr>
        <p:spPr>
          <a:xfrm rot="0">
            <a:off x="1767601" y="1120166"/>
            <a:ext cx="10438040" cy="789305"/>
          </a:xfrm>
          <a:prstGeom prst="rect">
            <a:avLst/>
          </a:prstGeom>
        </p:spPr>
        <p:txBody>
          <a:bodyPr anchor="t" rtlCol="false" tIns="0" lIns="0" bIns="0" rIns="0">
            <a:spAutoFit/>
          </a:bodyPr>
          <a:lstStyle/>
          <a:p>
            <a:pPr algn="l">
              <a:lnSpc>
                <a:spcPts val="3219"/>
              </a:lnSpc>
            </a:pPr>
            <a:r>
              <a:rPr lang="en-US" sz="2299">
                <a:solidFill>
                  <a:srgbClr val="000000"/>
                </a:solidFill>
                <a:latin typeface="Garet"/>
                <a:ea typeface="Garet"/>
                <a:cs typeface="Garet"/>
                <a:sym typeface="Garet"/>
              </a:rPr>
              <a:t>Explore datasets with head, tail, and 5 random samples of datasets</a:t>
            </a:r>
          </a:p>
          <a:p>
            <a:pPr algn="l">
              <a:lnSpc>
                <a:spcPts val="3219"/>
              </a:lnSpc>
            </a:pPr>
          </a:p>
        </p:txBody>
      </p:sp>
      <p:sp>
        <p:nvSpPr>
          <p:cNvPr name="TextBox 7" id="7"/>
          <p:cNvSpPr txBox="true"/>
          <p:nvPr/>
        </p:nvSpPr>
        <p:spPr>
          <a:xfrm rot="0">
            <a:off x="1028700" y="1120166"/>
            <a:ext cx="467670" cy="389255"/>
          </a:xfrm>
          <a:prstGeom prst="rect">
            <a:avLst/>
          </a:prstGeom>
        </p:spPr>
        <p:txBody>
          <a:bodyPr anchor="t" rtlCol="false" tIns="0" lIns="0" bIns="0" rIns="0">
            <a:spAutoFit/>
          </a:bodyPr>
          <a:lstStyle/>
          <a:p>
            <a:pPr algn="r">
              <a:lnSpc>
                <a:spcPts val="3219"/>
              </a:lnSpc>
            </a:pPr>
            <a:r>
              <a:rPr lang="en-US" sz="2299">
                <a:solidFill>
                  <a:srgbClr val="000000"/>
                </a:solidFill>
                <a:latin typeface="Garet"/>
                <a:ea typeface="Garet"/>
                <a:cs typeface="Garet"/>
                <a:sym typeface="Garet"/>
              </a:rPr>
              <a:t>02</a:t>
            </a:r>
          </a:p>
        </p:txBody>
      </p:sp>
      <p:sp>
        <p:nvSpPr>
          <p:cNvPr name="TextBox 8" id="8"/>
          <p:cNvSpPr txBox="true"/>
          <p:nvPr/>
        </p:nvSpPr>
        <p:spPr>
          <a:xfrm rot="0">
            <a:off x="8728516" y="2497698"/>
            <a:ext cx="6954248" cy="4080510"/>
          </a:xfrm>
          <a:prstGeom prst="rect">
            <a:avLst/>
          </a:prstGeom>
        </p:spPr>
        <p:txBody>
          <a:bodyPr anchor="t" rtlCol="false" tIns="0" lIns="0" bIns="0" rIns="0">
            <a:spAutoFit/>
          </a:bodyPr>
          <a:lstStyle/>
          <a:p>
            <a:pPr algn="just">
              <a:lnSpc>
                <a:spcPts val="2939"/>
              </a:lnSpc>
              <a:spcBef>
                <a:spcPct val="0"/>
              </a:spcBef>
            </a:pPr>
            <a:r>
              <a:rPr lang="en-US" sz="2099">
                <a:solidFill>
                  <a:srgbClr val="000000"/>
                </a:solidFill>
                <a:latin typeface="Garet"/>
                <a:ea typeface="Garet"/>
                <a:cs typeface="Garet"/>
                <a:sym typeface="Garet"/>
              </a:rPr>
              <a:t>Obs</a:t>
            </a:r>
            <a:r>
              <a:rPr lang="en-US" sz="2099">
                <a:solidFill>
                  <a:srgbClr val="000000"/>
                </a:solidFill>
                <a:latin typeface="Garet"/>
                <a:ea typeface="Garet"/>
                <a:cs typeface="Garet"/>
                <a:sym typeface="Garet"/>
              </a:rPr>
              <a:t>ervations:</a:t>
            </a:r>
          </a:p>
          <a:p>
            <a:pPr algn="just" marL="453388" indent="-226694" lvl="1">
              <a:lnSpc>
                <a:spcPts val="2939"/>
              </a:lnSpc>
              <a:spcBef>
                <a:spcPct val="0"/>
              </a:spcBef>
              <a:buAutoNum type="arabicPeriod" startAt="1"/>
            </a:pPr>
            <a:r>
              <a:rPr lang="en-US" sz="2099">
                <a:solidFill>
                  <a:srgbClr val="000000"/>
                </a:solidFill>
                <a:latin typeface="Garet"/>
                <a:ea typeface="Garet"/>
                <a:cs typeface="Garet"/>
                <a:sym typeface="Garet"/>
              </a:rPr>
              <a:t>All columns has complete fromats and appropriately typed</a:t>
            </a:r>
          </a:p>
          <a:p>
            <a:pPr algn="just" marL="453388" indent="-226694" lvl="1">
              <a:lnSpc>
                <a:spcPts val="2939"/>
              </a:lnSpc>
              <a:spcBef>
                <a:spcPct val="0"/>
              </a:spcBef>
              <a:buAutoNum type="arabicPeriod" startAt="1"/>
            </a:pPr>
            <a:r>
              <a:rPr lang="en-US" sz="2099">
                <a:solidFill>
                  <a:srgbClr val="000000"/>
                </a:solidFill>
                <a:latin typeface="Garet"/>
                <a:ea typeface="Garet"/>
                <a:cs typeface="Garet"/>
                <a:sym typeface="Garet"/>
              </a:rPr>
              <a:t>Sex column is categoricals and seems to contain two distinct values (female OR male), but will confirm later</a:t>
            </a:r>
          </a:p>
          <a:p>
            <a:pPr algn="just" marL="453388" indent="-226694" lvl="1">
              <a:lnSpc>
                <a:spcPts val="2939"/>
              </a:lnSpc>
              <a:spcBef>
                <a:spcPct val="0"/>
              </a:spcBef>
              <a:buAutoNum type="arabicPeriod" startAt="1"/>
            </a:pPr>
            <a:r>
              <a:rPr lang="en-US" sz="2099">
                <a:solidFill>
                  <a:srgbClr val="000000"/>
                </a:solidFill>
                <a:latin typeface="Garet"/>
                <a:ea typeface="Garet"/>
                <a:cs typeface="Garet"/>
                <a:sym typeface="Garet"/>
              </a:rPr>
              <a:t>Survived column is numerical type and apparently the binary value (0,1)</a:t>
            </a:r>
          </a:p>
          <a:p>
            <a:pPr algn="just" marL="453388" indent="-226694" lvl="1">
              <a:lnSpc>
                <a:spcPts val="2939"/>
              </a:lnSpc>
              <a:spcBef>
                <a:spcPct val="0"/>
              </a:spcBef>
              <a:buAutoNum type="arabicPeriod" startAt="1"/>
            </a:pPr>
            <a:r>
              <a:rPr lang="en-US" sz="2099">
                <a:solidFill>
                  <a:srgbClr val="000000"/>
                </a:solidFill>
                <a:latin typeface="Garet"/>
                <a:ea typeface="Garet"/>
                <a:cs typeface="Garet"/>
                <a:sym typeface="Garet"/>
              </a:rPr>
              <a:t>No obvious on the data (column name vs its entries), all seems good</a:t>
            </a:r>
          </a:p>
          <a:p>
            <a:pPr algn="just">
              <a:lnSpc>
                <a:spcPts val="293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67601" y="2023891"/>
            <a:ext cx="6872127" cy="5433092"/>
          </a:xfrm>
          <a:custGeom>
            <a:avLst/>
            <a:gdLst/>
            <a:ahLst/>
            <a:cxnLst/>
            <a:rect r="r" b="b" t="t" l="l"/>
            <a:pathLst>
              <a:path h="5433092" w="6872127">
                <a:moveTo>
                  <a:pt x="0" y="0"/>
                </a:moveTo>
                <a:lnTo>
                  <a:pt x="6872127" y="0"/>
                </a:lnTo>
                <a:lnTo>
                  <a:pt x="6872127" y="5433092"/>
                </a:lnTo>
                <a:lnTo>
                  <a:pt x="0" y="5433092"/>
                </a:lnTo>
                <a:lnTo>
                  <a:pt x="0" y="0"/>
                </a:lnTo>
                <a:close/>
              </a:path>
            </a:pathLst>
          </a:custGeom>
          <a:blipFill>
            <a:blip r:embed="rId3"/>
            <a:stretch>
              <a:fillRect l="0" t="0" r="0" b="0"/>
            </a:stretch>
          </a:blipFill>
        </p:spPr>
      </p:sp>
      <p:sp>
        <p:nvSpPr>
          <p:cNvPr name="TextBox 4" id="4"/>
          <p:cNvSpPr txBox="true"/>
          <p:nvPr/>
        </p:nvSpPr>
        <p:spPr>
          <a:xfrm rot="0">
            <a:off x="1767601" y="1120166"/>
            <a:ext cx="5849326" cy="365760"/>
          </a:xfrm>
          <a:prstGeom prst="rect">
            <a:avLst/>
          </a:prstGeom>
        </p:spPr>
        <p:txBody>
          <a:bodyPr anchor="t" rtlCol="false" tIns="0" lIns="0" bIns="0" rIns="0">
            <a:spAutoFit/>
          </a:bodyPr>
          <a:lstStyle/>
          <a:p>
            <a:pPr algn="l">
              <a:lnSpc>
                <a:spcPts val="2940"/>
              </a:lnSpc>
            </a:pPr>
            <a:r>
              <a:rPr lang="en-US" sz="2100" b="true">
                <a:solidFill>
                  <a:srgbClr val="000000"/>
                </a:solidFill>
                <a:latin typeface="Garet Bold"/>
                <a:ea typeface="Garet Bold"/>
                <a:cs typeface="Garet Bold"/>
                <a:sym typeface="Garet Bold"/>
              </a:rPr>
              <a:t>Check the result of exploring datasets</a:t>
            </a:r>
          </a:p>
        </p:txBody>
      </p:sp>
      <p:sp>
        <p:nvSpPr>
          <p:cNvPr name="TextBox 5" id="5"/>
          <p:cNvSpPr txBox="true"/>
          <p:nvPr/>
        </p:nvSpPr>
        <p:spPr>
          <a:xfrm rot="0">
            <a:off x="9628660" y="2676370"/>
            <a:ext cx="6619117" cy="4080510"/>
          </a:xfrm>
          <a:prstGeom prst="rect">
            <a:avLst/>
          </a:prstGeom>
        </p:spPr>
        <p:txBody>
          <a:bodyPr anchor="t" rtlCol="false" tIns="0" lIns="0" bIns="0" rIns="0">
            <a:spAutoFit/>
          </a:bodyPr>
          <a:lstStyle/>
          <a:p>
            <a:pPr algn="l">
              <a:lnSpc>
                <a:spcPts val="2939"/>
              </a:lnSpc>
            </a:pPr>
            <a:r>
              <a:rPr lang="en-US" sz="2099">
                <a:solidFill>
                  <a:srgbClr val="000000"/>
                </a:solidFill>
                <a:latin typeface="Garet"/>
                <a:ea typeface="Garet"/>
                <a:cs typeface="Garet"/>
                <a:sym typeface="Garet"/>
              </a:rPr>
              <a:t>Observation:</a:t>
            </a:r>
          </a:p>
          <a:p>
            <a:pPr algn="l" marL="453388" indent="-226694" lvl="1">
              <a:lnSpc>
                <a:spcPts val="2939"/>
              </a:lnSpc>
              <a:buFont typeface="Arial"/>
              <a:buChar char="•"/>
            </a:pPr>
            <a:r>
              <a:rPr lang="en-US" sz="2099">
                <a:solidFill>
                  <a:srgbClr val="000000"/>
                </a:solidFill>
                <a:latin typeface="Garet"/>
                <a:ea typeface="Garet"/>
                <a:cs typeface="Garet"/>
                <a:sym typeface="Garet"/>
              </a:rPr>
              <a:t>Data contains 4 columns with 500 rows</a:t>
            </a:r>
          </a:p>
          <a:p>
            <a:pPr algn="l" marL="453388" indent="-226694" lvl="1">
              <a:lnSpc>
                <a:spcPts val="2939"/>
              </a:lnSpc>
              <a:buFont typeface="Arial"/>
              <a:buChar char="•"/>
            </a:pPr>
            <a:r>
              <a:rPr lang="en-US" sz="2099">
                <a:solidFill>
                  <a:srgbClr val="000000"/>
                </a:solidFill>
                <a:latin typeface="Garet"/>
                <a:ea typeface="Garet"/>
                <a:cs typeface="Garet"/>
                <a:sym typeface="Garet"/>
              </a:rPr>
              <a:t>There are 2 columns of categoricals (name and sex) and 2 columns of numericals (survived and age)</a:t>
            </a:r>
          </a:p>
          <a:p>
            <a:pPr algn="l" marL="453388" indent="-226694" lvl="1">
              <a:lnSpc>
                <a:spcPts val="2939"/>
              </a:lnSpc>
              <a:buFont typeface="Arial"/>
              <a:buChar char="•"/>
            </a:pPr>
            <a:r>
              <a:rPr lang="en-US" sz="2099">
                <a:solidFill>
                  <a:srgbClr val="000000"/>
                </a:solidFill>
                <a:latin typeface="Garet"/>
                <a:ea typeface="Garet"/>
                <a:cs typeface="Garet"/>
                <a:sym typeface="Garet"/>
              </a:rPr>
              <a:t>Only AGE column have missing values (49 missing data entries), they will be handled later</a:t>
            </a:r>
          </a:p>
          <a:p>
            <a:pPr algn="l" marL="453388" indent="-226694" lvl="1">
              <a:lnSpc>
                <a:spcPts val="2939"/>
              </a:lnSpc>
              <a:buFont typeface="Arial"/>
              <a:buChar char="•"/>
            </a:pPr>
            <a:r>
              <a:rPr lang="en-US" sz="2099">
                <a:solidFill>
                  <a:srgbClr val="000000"/>
                </a:solidFill>
                <a:latin typeface="Garet"/>
                <a:ea typeface="Garet"/>
                <a:cs typeface="Garet"/>
                <a:sym typeface="Garet"/>
              </a:rPr>
              <a:t>All dtypes seems OK (appropriate), given the corresponding column name. In order to Sex is naturally object.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36732" y="1775009"/>
            <a:ext cx="7694188" cy="3589784"/>
          </a:xfrm>
          <a:custGeom>
            <a:avLst/>
            <a:gdLst/>
            <a:ahLst/>
            <a:cxnLst/>
            <a:rect r="r" b="b" t="t" l="l"/>
            <a:pathLst>
              <a:path h="3589784" w="7694188">
                <a:moveTo>
                  <a:pt x="0" y="0"/>
                </a:moveTo>
                <a:lnTo>
                  <a:pt x="7694188" y="0"/>
                </a:lnTo>
                <a:lnTo>
                  <a:pt x="7694188" y="3589785"/>
                </a:lnTo>
                <a:lnTo>
                  <a:pt x="0" y="3589785"/>
                </a:lnTo>
                <a:lnTo>
                  <a:pt x="0" y="0"/>
                </a:lnTo>
                <a:close/>
              </a:path>
            </a:pathLst>
          </a:custGeom>
          <a:blipFill>
            <a:blip r:embed="rId3"/>
            <a:stretch>
              <a:fillRect l="0" t="0" r="0" b="0"/>
            </a:stretch>
          </a:blipFill>
        </p:spPr>
      </p:sp>
      <p:sp>
        <p:nvSpPr>
          <p:cNvPr name="Freeform 4" id="4"/>
          <p:cNvSpPr/>
          <p:nvPr/>
        </p:nvSpPr>
        <p:spPr>
          <a:xfrm flipH="false" flipV="false" rot="0">
            <a:off x="10090751" y="3375499"/>
            <a:ext cx="6787847" cy="5882801"/>
          </a:xfrm>
          <a:custGeom>
            <a:avLst/>
            <a:gdLst/>
            <a:ahLst/>
            <a:cxnLst/>
            <a:rect r="r" b="b" t="t" l="l"/>
            <a:pathLst>
              <a:path h="5882801" w="6787847">
                <a:moveTo>
                  <a:pt x="0" y="0"/>
                </a:moveTo>
                <a:lnTo>
                  <a:pt x="6787848" y="0"/>
                </a:lnTo>
                <a:lnTo>
                  <a:pt x="6787848" y="5882801"/>
                </a:lnTo>
                <a:lnTo>
                  <a:pt x="0" y="5882801"/>
                </a:lnTo>
                <a:lnTo>
                  <a:pt x="0" y="0"/>
                </a:lnTo>
                <a:close/>
              </a:path>
            </a:pathLst>
          </a:custGeom>
          <a:blipFill>
            <a:blip r:embed="rId4"/>
            <a:stretch>
              <a:fillRect l="0" t="0" r="0" b="0"/>
            </a:stretch>
          </a:blipFill>
        </p:spPr>
      </p:sp>
      <p:sp>
        <p:nvSpPr>
          <p:cNvPr name="TextBox 5" id="5"/>
          <p:cNvSpPr txBox="true"/>
          <p:nvPr/>
        </p:nvSpPr>
        <p:spPr>
          <a:xfrm rot="0">
            <a:off x="1767601" y="1129691"/>
            <a:ext cx="5942341" cy="396240"/>
          </a:xfrm>
          <a:prstGeom prst="rect">
            <a:avLst/>
          </a:prstGeom>
        </p:spPr>
        <p:txBody>
          <a:bodyPr anchor="t" rtlCol="false" tIns="0" lIns="0" bIns="0" rIns="0">
            <a:spAutoFit/>
          </a:bodyPr>
          <a:lstStyle/>
          <a:p>
            <a:pPr algn="l">
              <a:lnSpc>
                <a:spcPts val="3359"/>
              </a:lnSpc>
            </a:pPr>
            <a:r>
              <a:rPr lang="en-US" sz="2399">
                <a:solidFill>
                  <a:srgbClr val="000000"/>
                </a:solidFill>
                <a:latin typeface="Garet"/>
                <a:ea typeface="Garet"/>
                <a:cs typeface="Garet"/>
                <a:sym typeface="Garet"/>
              </a:rPr>
              <a:t>Observe the Statistical Summary</a:t>
            </a:r>
          </a:p>
        </p:txBody>
      </p:sp>
      <p:sp>
        <p:nvSpPr>
          <p:cNvPr name="TextBox 6" id="6"/>
          <p:cNvSpPr txBox="true"/>
          <p:nvPr/>
        </p:nvSpPr>
        <p:spPr>
          <a:xfrm rot="0">
            <a:off x="1028700" y="1129691"/>
            <a:ext cx="467670" cy="396240"/>
          </a:xfrm>
          <a:prstGeom prst="rect">
            <a:avLst/>
          </a:prstGeom>
        </p:spPr>
        <p:txBody>
          <a:bodyPr anchor="t" rtlCol="false" tIns="0" lIns="0" bIns="0" rIns="0">
            <a:spAutoFit/>
          </a:bodyPr>
          <a:lstStyle/>
          <a:p>
            <a:pPr algn="r">
              <a:lnSpc>
                <a:spcPts val="3359"/>
              </a:lnSpc>
            </a:pPr>
            <a:r>
              <a:rPr lang="en-US" b="true" sz="2399">
                <a:solidFill>
                  <a:srgbClr val="000000"/>
                </a:solidFill>
                <a:latin typeface="Garet Bold"/>
                <a:ea typeface="Garet Bold"/>
                <a:cs typeface="Garet Bold"/>
                <a:sym typeface="Garet Bold"/>
              </a:rPr>
              <a:t>03</a:t>
            </a:r>
          </a:p>
        </p:txBody>
      </p:sp>
      <p:sp>
        <p:nvSpPr>
          <p:cNvPr name="TextBox 7" id="7"/>
          <p:cNvSpPr txBox="true"/>
          <p:nvPr/>
        </p:nvSpPr>
        <p:spPr>
          <a:xfrm rot="0">
            <a:off x="9828990" y="1736909"/>
            <a:ext cx="6810476" cy="1044575"/>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000000"/>
                </a:solidFill>
                <a:latin typeface="Garet"/>
                <a:ea typeface="Garet"/>
                <a:cs typeface="Garet"/>
                <a:sym typeface="Garet"/>
              </a:rPr>
              <a:t>Analyze the statistical summary by the columns</a:t>
            </a:r>
          </a:p>
          <a:p>
            <a:pPr algn="l" marL="431801" indent="-215900" lvl="1">
              <a:lnSpc>
                <a:spcPts val="2800"/>
              </a:lnSpc>
              <a:buFont typeface="Arial"/>
              <a:buChar char="•"/>
            </a:pPr>
            <a:r>
              <a:rPr lang="en-US" sz="2000">
                <a:solidFill>
                  <a:srgbClr val="000000"/>
                </a:solidFill>
                <a:latin typeface="Garet"/>
                <a:ea typeface="Garet"/>
                <a:cs typeface="Garet"/>
                <a:sym typeface="Garet"/>
              </a:rPr>
              <a:t>group column names based on type</a:t>
            </a:r>
          </a:p>
          <a:p>
            <a:pPr algn="l">
              <a:lnSpc>
                <a:spcPts val="2800"/>
              </a:lnSpc>
            </a:pPr>
          </a:p>
        </p:txBody>
      </p:sp>
      <p:sp>
        <p:nvSpPr>
          <p:cNvPr name="TextBox 8" id="8"/>
          <p:cNvSpPr txBox="true"/>
          <p:nvPr/>
        </p:nvSpPr>
        <p:spPr>
          <a:xfrm rot="0">
            <a:off x="3018515" y="8462331"/>
            <a:ext cx="6810476" cy="339725"/>
          </a:xfrm>
          <a:prstGeom prst="rect">
            <a:avLst/>
          </a:prstGeom>
        </p:spPr>
        <p:txBody>
          <a:bodyPr anchor="t" rtlCol="false" tIns="0" lIns="0" bIns="0" rIns="0">
            <a:spAutoFit/>
          </a:bodyPr>
          <a:lstStyle/>
          <a:p>
            <a:pPr algn="r">
              <a:lnSpc>
                <a:spcPts val="2800"/>
              </a:lnSpc>
            </a:pPr>
            <a:r>
              <a:rPr lang="en-US" sz="2000">
                <a:solidFill>
                  <a:srgbClr val="000000"/>
                </a:solidFill>
                <a:latin typeface="Garet"/>
                <a:ea typeface="Garet"/>
                <a:cs typeface="Garet"/>
                <a:sym typeface="Garet"/>
              </a:rPr>
              <a:t>Display the grouping datasets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67601" y="1777162"/>
            <a:ext cx="6759712" cy="2070162"/>
          </a:xfrm>
          <a:custGeom>
            <a:avLst/>
            <a:gdLst/>
            <a:ahLst/>
            <a:cxnLst/>
            <a:rect r="r" b="b" t="t" l="l"/>
            <a:pathLst>
              <a:path h="2070162" w="6759712">
                <a:moveTo>
                  <a:pt x="0" y="0"/>
                </a:moveTo>
                <a:lnTo>
                  <a:pt x="6759712" y="0"/>
                </a:lnTo>
                <a:lnTo>
                  <a:pt x="6759712" y="2070161"/>
                </a:lnTo>
                <a:lnTo>
                  <a:pt x="0" y="2070161"/>
                </a:lnTo>
                <a:lnTo>
                  <a:pt x="0" y="0"/>
                </a:lnTo>
                <a:close/>
              </a:path>
            </a:pathLst>
          </a:custGeom>
          <a:blipFill>
            <a:blip r:embed="rId3"/>
            <a:stretch>
              <a:fillRect l="0" t="0" r="0" b="0"/>
            </a:stretch>
          </a:blipFill>
        </p:spPr>
      </p:sp>
      <p:sp>
        <p:nvSpPr>
          <p:cNvPr name="Freeform 4" id="4"/>
          <p:cNvSpPr/>
          <p:nvPr/>
        </p:nvSpPr>
        <p:spPr>
          <a:xfrm flipH="false" flipV="false" rot="0">
            <a:off x="1767601" y="4188114"/>
            <a:ext cx="5622547" cy="5070186"/>
          </a:xfrm>
          <a:custGeom>
            <a:avLst/>
            <a:gdLst/>
            <a:ahLst/>
            <a:cxnLst/>
            <a:rect r="r" b="b" t="t" l="l"/>
            <a:pathLst>
              <a:path h="5070186" w="5622547">
                <a:moveTo>
                  <a:pt x="0" y="0"/>
                </a:moveTo>
                <a:lnTo>
                  <a:pt x="5622547" y="0"/>
                </a:lnTo>
                <a:lnTo>
                  <a:pt x="5622547" y="5070186"/>
                </a:lnTo>
                <a:lnTo>
                  <a:pt x="0" y="5070186"/>
                </a:lnTo>
                <a:lnTo>
                  <a:pt x="0" y="0"/>
                </a:lnTo>
                <a:close/>
              </a:path>
            </a:pathLst>
          </a:custGeom>
          <a:blipFill>
            <a:blip r:embed="rId4"/>
            <a:stretch>
              <a:fillRect l="0" t="0" r="0" b="0"/>
            </a:stretch>
          </a:blipFill>
        </p:spPr>
      </p:sp>
      <p:sp>
        <p:nvSpPr>
          <p:cNvPr name="TextBox 5" id="5"/>
          <p:cNvSpPr txBox="true"/>
          <p:nvPr/>
        </p:nvSpPr>
        <p:spPr>
          <a:xfrm rot="0">
            <a:off x="1767601" y="988060"/>
            <a:ext cx="7376399" cy="448310"/>
          </a:xfrm>
          <a:prstGeom prst="rect">
            <a:avLst/>
          </a:prstGeom>
        </p:spPr>
        <p:txBody>
          <a:bodyPr anchor="t" rtlCol="false" tIns="0" lIns="0" bIns="0" rIns="0">
            <a:spAutoFit/>
          </a:bodyPr>
          <a:lstStyle/>
          <a:p>
            <a:pPr algn="l">
              <a:lnSpc>
                <a:spcPts val="3639"/>
              </a:lnSpc>
            </a:pPr>
            <a:r>
              <a:rPr lang="en-US" sz="2599">
                <a:solidFill>
                  <a:srgbClr val="000000"/>
                </a:solidFill>
                <a:latin typeface="Garet"/>
                <a:ea typeface="Garet"/>
                <a:cs typeface="Garet"/>
                <a:sym typeface="Garet"/>
              </a:rPr>
              <a:t>Data Analysis Visualization</a:t>
            </a:r>
          </a:p>
        </p:txBody>
      </p:sp>
      <p:sp>
        <p:nvSpPr>
          <p:cNvPr name="TextBox 6" id="6"/>
          <p:cNvSpPr txBox="true"/>
          <p:nvPr/>
        </p:nvSpPr>
        <p:spPr>
          <a:xfrm rot="0">
            <a:off x="1051672" y="971550"/>
            <a:ext cx="444698" cy="448310"/>
          </a:xfrm>
          <a:prstGeom prst="rect">
            <a:avLst/>
          </a:prstGeom>
        </p:spPr>
        <p:txBody>
          <a:bodyPr anchor="t" rtlCol="false" tIns="0" lIns="0" bIns="0" rIns="0">
            <a:spAutoFit/>
          </a:bodyPr>
          <a:lstStyle/>
          <a:p>
            <a:pPr algn="r">
              <a:lnSpc>
                <a:spcPts val="3639"/>
              </a:lnSpc>
            </a:pPr>
            <a:r>
              <a:rPr lang="en-US" b="true" sz="2599">
                <a:solidFill>
                  <a:srgbClr val="000000"/>
                </a:solidFill>
                <a:latin typeface="Garet Bold"/>
                <a:ea typeface="Garet Bold"/>
                <a:cs typeface="Garet Bold"/>
                <a:sym typeface="Garet Bold"/>
              </a:rPr>
              <a:t>04</a:t>
            </a:r>
          </a:p>
        </p:txBody>
      </p:sp>
      <p:sp>
        <p:nvSpPr>
          <p:cNvPr name="TextBox 7" id="7"/>
          <p:cNvSpPr txBox="true"/>
          <p:nvPr/>
        </p:nvSpPr>
        <p:spPr>
          <a:xfrm rot="0">
            <a:off x="7767556" y="4150014"/>
            <a:ext cx="10034392" cy="2806700"/>
          </a:xfrm>
          <a:prstGeom prst="rect">
            <a:avLst/>
          </a:prstGeom>
        </p:spPr>
        <p:txBody>
          <a:bodyPr anchor="t" rtlCol="false" tIns="0" lIns="0" bIns="0" rIns="0">
            <a:spAutoFit/>
          </a:bodyPr>
          <a:lstStyle/>
          <a:p>
            <a:pPr algn="l">
              <a:lnSpc>
                <a:spcPts val="2800"/>
              </a:lnSpc>
            </a:pPr>
            <a:r>
              <a:rPr lang="en-US" sz="2000">
                <a:solidFill>
                  <a:srgbClr val="000000"/>
                </a:solidFill>
                <a:latin typeface="Garet"/>
                <a:ea typeface="Garet"/>
                <a:cs typeface="Garet"/>
                <a:sym typeface="Garet"/>
              </a:rPr>
              <a:t>Observation:</a:t>
            </a:r>
          </a:p>
          <a:p>
            <a:pPr algn="l" marL="431801" indent="-215900" lvl="1">
              <a:lnSpc>
                <a:spcPts val="2800"/>
              </a:lnSpc>
              <a:buFont typeface="Arial"/>
              <a:buChar char="•"/>
            </a:pPr>
            <a:r>
              <a:rPr lang="en-US" sz="2000">
                <a:solidFill>
                  <a:srgbClr val="000000"/>
                </a:solidFill>
                <a:latin typeface="Garet"/>
                <a:ea typeface="Garet"/>
                <a:cs typeface="Garet"/>
                <a:sym typeface="Garet"/>
              </a:rPr>
              <a:t>Overall, the minimum and maximum values make sense for each column</a:t>
            </a:r>
          </a:p>
          <a:p>
            <a:pPr algn="l" marL="431801" indent="-215900" lvl="1">
              <a:lnSpc>
                <a:spcPts val="2800"/>
              </a:lnSpc>
              <a:buFont typeface="Arial"/>
              <a:buChar char="•"/>
            </a:pPr>
            <a:r>
              <a:rPr lang="en-US" sz="2000">
                <a:solidFill>
                  <a:srgbClr val="000000"/>
                </a:solidFill>
                <a:latin typeface="Garet"/>
                <a:ea typeface="Garet"/>
                <a:cs typeface="Garet"/>
                <a:sym typeface="Garet"/>
              </a:rPr>
              <a:t>Mean~ to 50% (Median) in AGE is somewhat symmetrical distribution (values of variables appear at regular frequencies and often the mean, median, and mode all occur at the same point)</a:t>
            </a:r>
          </a:p>
          <a:p>
            <a:pPr algn="l" marL="431801" indent="-215900" lvl="1">
              <a:lnSpc>
                <a:spcPts val="2800"/>
              </a:lnSpc>
              <a:buFont typeface="Arial"/>
              <a:buChar char="•"/>
            </a:pPr>
            <a:r>
              <a:rPr lang="en-US" sz="2000">
                <a:solidFill>
                  <a:srgbClr val="000000"/>
                </a:solidFill>
                <a:latin typeface="Garet"/>
                <a:ea typeface="Garet"/>
                <a:cs typeface="Garet"/>
                <a:sym typeface="Garet"/>
              </a:rPr>
              <a:t>Survived column is boolean/binary column since the values is 1 or 0, no need to conclude its simmetricity. Only need to check balance level</a:t>
            </a:r>
          </a:p>
          <a:p>
            <a:pPr algn="l">
              <a:lnSpc>
                <a:spcPts val="280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67601" y="1687997"/>
            <a:ext cx="11301259" cy="2175492"/>
          </a:xfrm>
          <a:custGeom>
            <a:avLst/>
            <a:gdLst/>
            <a:ahLst/>
            <a:cxnLst/>
            <a:rect r="r" b="b" t="t" l="l"/>
            <a:pathLst>
              <a:path h="2175492" w="11301259">
                <a:moveTo>
                  <a:pt x="0" y="0"/>
                </a:moveTo>
                <a:lnTo>
                  <a:pt x="11301259" y="0"/>
                </a:lnTo>
                <a:lnTo>
                  <a:pt x="11301259" y="2175492"/>
                </a:lnTo>
                <a:lnTo>
                  <a:pt x="0" y="2175492"/>
                </a:lnTo>
                <a:lnTo>
                  <a:pt x="0" y="0"/>
                </a:lnTo>
                <a:close/>
              </a:path>
            </a:pathLst>
          </a:custGeom>
          <a:blipFill>
            <a:blip r:embed="rId3"/>
            <a:stretch>
              <a:fillRect l="0" t="0" r="0" b="0"/>
            </a:stretch>
          </a:blipFill>
        </p:spPr>
      </p:sp>
      <p:sp>
        <p:nvSpPr>
          <p:cNvPr name="Freeform 4" id="4"/>
          <p:cNvSpPr/>
          <p:nvPr/>
        </p:nvSpPr>
        <p:spPr>
          <a:xfrm flipH="false" flipV="false" rot="0">
            <a:off x="11819898" y="4206389"/>
            <a:ext cx="5783591" cy="4935931"/>
          </a:xfrm>
          <a:custGeom>
            <a:avLst/>
            <a:gdLst/>
            <a:ahLst/>
            <a:cxnLst/>
            <a:rect r="r" b="b" t="t" l="l"/>
            <a:pathLst>
              <a:path h="4935931" w="5783591">
                <a:moveTo>
                  <a:pt x="0" y="0"/>
                </a:moveTo>
                <a:lnTo>
                  <a:pt x="5783592" y="0"/>
                </a:lnTo>
                <a:lnTo>
                  <a:pt x="5783592" y="4935932"/>
                </a:lnTo>
                <a:lnTo>
                  <a:pt x="0" y="4935932"/>
                </a:lnTo>
                <a:lnTo>
                  <a:pt x="0" y="0"/>
                </a:lnTo>
                <a:close/>
              </a:path>
            </a:pathLst>
          </a:custGeom>
          <a:blipFill>
            <a:blip r:embed="rId4"/>
            <a:stretch>
              <a:fillRect l="0" t="0" r="0" b="0"/>
            </a:stretch>
          </a:blipFill>
        </p:spPr>
      </p:sp>
      <p:sp>
        <p:nvSpPr>
          <p:cNvPr name="TextBox 5" id="5"/>
          <p:cNvSpPr txBox="true"/>
          <p:nvPr/>
        </p:nvSpPr>
        <p:spPr>
          <a:xfrm rot="0">
            <a:off x="1767601" y="7392896"/>
            <a:ext cx="9595831" cy="1749425"/>
          </a:xfrm>
          <a:prstGeom prst="rect">
            <a:avLst/>
          </a:prstGeom>
        </p:spPr>
        <p:txBody>
          <a:bodyPr anchor="t" rtlCol="false" tIns="0" lIns="0" bIns="0" rIns="0">
            <a:spAutoFit/>
          </a:bodyPr>
          <a:lstStyle/>
          <a:p>
            <a:pPr algn="just">
              <a:lnSpc>
                <a:spcPts val="2800"/>
              </a:lnSpc>
            </a:pPr>
            <a:r>
              <a:rPr lang="en-US" sz="2000" b="true">
                <a:solidFill>
                  <a:srgbClr val="000000"/>
                </a:solidFill>
                <a:latin typeface="Garet Bold"/>
                <a:ea typeface="Garet Bold"/>
                <a:cs typeface="Garet Bold"/>
                <a:sym typeface="Garet Bold"/>
              </a:rPr>
              <a:t>Observation:</a:t>
            </a:r>
          </a:p>
          <a:p>
            <a:pPr algn="just" marL="431801" indent="-215900" lvl="1">
              <a:lnSpc>
                <a:spcPts val="2800"/>
              </a:lnSpc>
              <a:buFont typeface="Arial"/>
              <a:buChar char="•"/>
            </a:pPr>
            <a:r>
              <a:rPr lang="en-US" b="true" sz="2000">
                <a:solidFill>
                  <a:srgbClr val="000000"/>
                </a:solidFill>
                <a:latin typeface="Garet Bold"/>
                <a:ea typeface="Garet Bold"/>
                <a:cs typeface="Garet Bold"/>
                <a:sym typeface="Garet Bold"/>
              </a:rPr>
              <a:t>Sex have 2 unique value, 'male' and 'female'</a:t>
            </a:r>
          </a:p>
          <a:p>
            <a:pPr algn="just" marL="431801" indent="-215900" lvl="1">
              <a:lnSpc>
                <a:spcPts val="2800"/>
              </a:lnSpc>
              <a:buFont typeface="Arial"/>
              <a:buChar char="•"/>
            </a:pPr>
            <a:r>
              <a:rPr lang="en-US" b="true" sz="2000">
                <a:solidFill>
                  <a:srgbClr val="000000"/>
                </a:solidFill>
                <a:latin typeface="Garet Bold"/>
                <a:ea typeface="Garet Bold"/>
                <a:cs typeface="Garet Bold"/>
                <a:sym typeface="Garet Bold"/>
              </a:rPr>
              <a:t>The most gender of the passenger in Titanic is male (288 rows) and the rest is female</a:t>
            </a:r>
          </a:p>
          <a:p>
            <a:pPr algn="just">
              <a:lnSpc>
                <a:spcPts val="2800"/>
              </a:lnSpc>
            </a:pPr>
          </a:p>
        </p:txBody>
      </p:sp>
      <p:sp>
        <p:nvSpPr>
          <p:cNvPr name="TextBox 6" id="6"/>
          <p:cNvSpPr txBox="true"/>
          <p:nvPr/>
        </p:nvSpPr>
        <p:spPr>
          <a:xfrm rot="0">
            <a:off x="1767601" y="1110641"/>
            <a:ext cx="7376399" cy="448310"/>
          </a:xfrm>
          <a:prstGeom prst="rect">
            <a:avLst/>
          </a:prstGeom>
        </p:spPr>
        <p:txBody>
          <a:bodyPr anchor="t" rtlCol="false" tIns="0" lIns="0" bIns="0" rIns="0">
            <a:spAutoFit/>
          </a:bodyPr>
          <a:lstStyle/>
          <a:p>
            <a:pPr algn="l">
              <a:lnSpc>
                <a:spcPts val="3639"/>
              </a:lnSpc>
            </a:pPr>
            <a:r>
              <a:rPr lang="en-US" sz="2599">
                <a:solidFill>
                  <a:srgbClr val="000000"/>
                </a:solidFill>
                <a:latin typeface="Garet"/>
                <a:ea typeface="Garet"/>
                <a:cs typeface="Garet"/>
                <a:sym typeface="Garet"/>
              </a:rPr>
              <a:t>Data Analysis Visualization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DAGlQQQ0Xjk</dc:identifier>
  <dcterms:modified xsi:type="dcterms:W3CDTF">2011-08-01T06:04:30Z</dcterms:modified>
  <cp:revision>1</cp:revision>
  <dc:title>Data Analysist, Titanic</dc:title>
</cp:coreProperties>
</file>